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28" r:id="rId1"/>
  </p:sldMasterIdLst>
  <p:notesMasterIdLst>
    <p:notesMasterId r:id="rId26"/>
  </p:notesMasterIdLst>
  <p:sldIdLst>
    <p:sldId id="256" r:id="rId2"/>
    <p:sldId id="257" r:id="rId3"/>
    <p:sldId id="264" r:id="rId4"/>
    <p:sldId id="259" r:id="rId5"/>
    <p:sldId id="279" r:id="rId6"/>
    <p:sldId id="265" r:id="rId7"/>
    <p:sldId id="280" r:id="rId8"/>
    <p:sldId id="285" r:id="rId9"/>
    <p:sldId id="288" r:id="rId10"/>
    <p:sldId id="291" r:id="rId11"/>
    <p:sldId id="287" r:id="rId12"/>
    <p:sldId id="283" r:id="rId13"/>
    <p:sldId id="282" r:id="rId14"/>
    <p:sldId id="296" r:id="rId15"/>
    <p:sldId id="299" r:id="rId16"/>
    <p:sldId id="297" r:id="rId17"/>
    <p:sldId id="289" r:id="rId18"/>
    <p:sldId id="292" r:id="rId19"/>
    <p:sldId id="284" r:id="rId20"/>
    <p:sldId id="266" r:id="rId21"/>
    <p:sldId id="293" r:id="rId22"/>
    <p:sldId id="294" r:id="rId23"/>
    <p:sldId id="295" r:id="rId24"/>
    <p:sldId id="262" r:id="rId25"/>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C32"/>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6993" autoAdjust="0"/>
  </p:normalViewPr>
  <p:slideViewPr>
    <p:cSldViewPr snapToGrid="0">
      <p:cViewPr varScale="1">
        <p:scale>
          <a:sx n="97" d="100"/>
          <a:sy n="97" d="100"/>
        </p:scale>
        <p:origin x="744" y="96"/>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CC277-AEB4-48AA-A484-E61FCFD12ECC}" type="datetimeFigureOut">
              <a:rPr lang="lv-LV" smtClean="0"/>
              <a:t>03.02.2021</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57A54-AB4F-402A-92E5-F5BAC1AF6457}" type="slidenum">
              <a:rPr lang="lv-LV" smtClean="0"/>
              <a:t>‹#›</a:t>
            </a:fld>
            <a:endParaRPr lang="lv-LV"/>
          </a:p>
        </p:txBody>
      </p:sp>
    </p:spTree>
    <p:extLst>
      <p:ext uri="{BB962C8B-B14F-4D97-AF65-F5344CB8AC3E}">
        <p14:creationId xmlns:p14="http://schemas.microsoft.com/office/powerpoint/2010/main" val="2864842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11. februārī visā Eiropas Savienībā atzīmē vienotā ārkārtas palīdzības izsaukumu tālruņa numura 112 dienu, tāpēc ar šīs prezentācijas palīdzību vēlamies atgādināt – kā, kad un kāpēc zvanīt uz tālruņa numuru 112.</a:t>
            </a:r>
          </a:p>
          <a:p>
            <a:endParaRPr lang="lv-LV" dirty="0"/>
          </a:p>
        </p:txBody>
      </p:sp>
      <p:sp>
        <p:nvSpPr>
          <p:cNvPr id="4" name="Slide Number Placeholder 3"/>
          <p:cNvSpPr>
            <a:spLocks noGrp="1"/>
          </p:cNvSpPr>
          <p:nvPr>
            <p:ph type="sldNum" sz="quarter" idx="10"/>
          </p:nvPr>
        </p:nvSpPr>
        <p:spPr/>
        <p:txBody>
          <a:bodyPr/>
          <a:lstStyle/>
          <a:p>
            <a:fld id="{F1A57A54-AB4F-402A-92E5-F5BAC1AF6457}" type="slidenum">
              <a:rPr lang="lv-LV" smtClean="0"/>
              <a:t>1</a:t>
            </a:fld>
            <a:endParaRPr lang="lv-LV"/>
          </a:p>
        </p:txBody>
      </p:sp>
    </p:spTree>
    <p:extLst>
      <p:ext uri="{BB962C8B-B14F-4D97-AF65-F5344CB8AC3E}">
        <p14:creationId xmlns:p14="http://schemas.microsoft.com/office/powerpoint/2010/main" val="2516372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Svarīgi pateikt 112 dispečeram, ka nekas nav noticis, savādāk operatīvie dienesti uzskatīs, ka esi iekļuvis nelaimē un vairs nespēj komunicēt, tāpēc veltīs laiku un resursus, lai atrastu notikuma vietu.</a:t>
            </a:r>
          </a:p>
          <a:p>
            <a:endParaRPr lang="lv-LV" dirty="0"/>
          </a:p>
        </p:txBody>
      </p:sp>
      <p:sp>
        <p:nvSpPr>
          <p:cNvPr id="4" name="Slide Number Placeholder 3"/>
          <p:cNvSpPr>
            <a:spLocks noGrp="1"/>
          </p:cNvSpPr>
          <p:nvPr>
            <p:ph type="sldNum" sz="quarter" idx="10"/>
          </p:nvPr>
        </p:nvSpPr>
        <p:spPr/>
        <p:txBody>
          <a:bodyPr/>
          <a:lstStyle/>
          <a:p>
            <a:fld id="{F1A57A54-AB4F-402A-92E5-F5BAC1AF6457}" type="slidenum">
              <a:rPr lang="lv-LV" smtClean="0"/>
              <a:t>12</a:t>
            </a:fld>
            <a:endParaRPr lang="lv-LV"/>
          </a:p>
        </p:txBody>
      </p:sp>
    </p:spTree>
    <p:extLst>
      <p:ext uri="{BB962C8B-B14F-4D97-AF65-F5344CB8AC3E}">
        <p14:creationId xmlns:p14="http://schemas.microsoft.com/office/powerpoint/2010/main" val="290722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112 ir vienots Eiropas ārkārtas notikumu tālruņa numurs, līdz ar to gadījumos, kad notikusi nelaime atrodoties kādā no Eiropas Savienības valstīm, arī ir jāzvana uz 112. </a:t>
            </a:r>
          </a:p>
          <a:p>
            <a:r>
              <a:rPr lang="lv-LV" sz="1200" kern="1200" dirty="0" smtClean="0">
                <a:solidFill>
                  <a:schemeClr val="tx1"/>
                </a:solidFill>
                <a:effectLst/>
                <a:latin typeface="+mn-lt"/>
                <a:ea typeface="+mn-ea"/>
                <a:cs typeface="+mn-cs"/>
              </a:rPr>
              <a:t>Šis ir EIROPAS vienotais ārkārtas notinumu tālrunis. Pat, ja valstī darbojas arī citi glābšanas dienestu tālruņi, zvanot uz 112, jūs vienmēr saņemsiet palīdzību!</a:t>
            </a:r>
          </a:p>
          <a:p>
            <a:r>
              <a:rPr lang="lv-LV" sz="1200" kern="1200" dirty="0" smtClean="0">
                <a:solidFill>
                  <a:schemeClr val="tx1"/>
                </a:solidFill>
                <a:effectLst/>
                <a:latin typeface="+mn-lt"/>
                <a:ea typeface="+mn-ea"/>
                <a:cs typeface="+mn-cs"/>
              </a:rPr>
              <a:t>Protams, nevar gaidīt, lai dispečers runātu visu Eiropas Savienības valstu valodās, arī zvanītājs, dodoties uz kādu valsti, var nezināt vietējo valodu, tādēļ pašlaik Eiropas valstu 112 zvanu centri nodrošina zvanu saņemšanu arī angļu valodā.</a:t>
            </a:r>
          </a:p>
          <a:p>
            <a:endParaRPr lang="lv-LV" dirty="0"/>
          </a:p>
        </p:txBody>
      </p:sp>
      <p:sp>
        <p:nvSpPr>
          <p:cNvPr id="4" name="Slide Number Placeholder 3"/>
          <p:cNvSpPr>
            <a:spLocks noGrp="1"/>
          </p:cNvSpPr>
          <p:nvPr>
            <p:ph type="sldNum" sz="quarter" idx="10"/>
          </p:nvPr>
        </p:nvSpPr>
        <p:spPr/>
        <p:txBody>
          <a:bodyPr/>
          <a:lstStyle/>
          <a:p>
            <a:fld id="{F1A57A54-AB4F-402A-92E5-F5BAC1AF6457}" type="slidenum">
              <a:rPr lang="lv-LV" smtClean="0"/>
              <a:t>13</a:t>
            </a:fld>
            <a:endParaRPr lang="lv-LV"/>
          </a:p>
        </p:txBody>
      </p:sp>
    </p:spTree>
    <p:extLst>
      <p:ext uri="{BB962C8B-B14F-4D97-AF65-F5344CB8AC3E}">
        <p14:creationId xmlns:p14="http://schemas.microsoft.com/office/powerpoint/2010/main" val="2137444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US" dirty="0" smtClean="0"/>
              <a:t>Lai </a:t>
            </a:r>
            <a:r>
              <a:rPr lang="en-US" dirty="0" err="1" smtClean="0"/>
              <a:t>varētu</a:t>
            </a:r>
            <a:r>
              <a:rPr lang="en-US" dirty="0" smtClean="0"/>
              <a:t> </a:t>
            </a:r>
            <a:r>
              <a:rPr lang="en-US" dirty="0" err="1" smtClean="0"/>
              <a:t>ugunsdzēsējiem</a:t>
            </a:r>
            <a:r>
              <a:rPr lang="en-US" baseline="0" dirty="0" smtClean="0"/>
              <a:t> </a:t>
            </a:r>
            <a:r>
              <a:rPr lang="en-US" baseline="0" dirty="0" err="1" smtClean="0"/>
              <a:t>glābējiem</a:t>
            </a:r>
            <a:r>
              <a:rPr lang="en-US" baseline="0" dirty="0" smtClean="0"/>
              <a:t> </a:t>
            </a:r>
            <a:r>
              <a:rPr lang="en-US" baseline="0" dirty="0" err="1" smtClean="0"/>
              <a:t>nosaukt</a:t>
            </a:r>
            <a:r>
              <a:rPr lang="en-US" baseline="0" dirty="0" smtClean="0"/>
              <a:t> </a:t>
            </a:r>
            <a:r>
              <a:rPr lang="en-US" baseline="0" dirty="0" err="1" smtClean="0"/>
              <a:t>precīzu</a:t>
            </a:r>
            <a:r>
              <a:rPr lang="en-US" baseline="0" dirty="0" smtClean="0"/>
              <a:t> notikuma </a:t>
            </a:r>
            <a:r>
              <a:rPr lang="en-US" baseline="0" dirty="0" err="1" smtClean="0"/>
              <a:t>vietu</a:t>
            </a:r>
            <a:r>
              <a:rPr lang="en-US" baseline="0" dirty="0" smtClean="0"/>
              <a:t>, ja </a:t>
            </a:r>
            <a:r>
              <a:rPr lang="en-US" baseline="0" dirty="0" err="1" smtClean="0"/>
              <a:t>gadījumā</a:t>
            </a:r>
            <a:r>
              <a:rPr lang="en-US" baseline="0" dirty="0" smtClean="0"/>
              <a:t> būs </a:t>
            </a:r>
            <a:r>
              <a:rPr lang="en-US" baseline="0" dirty="0" err="1" smtClean="0"/>
              <a:t>notikusi</a:t>
            </a:r>
            <a:r>
              <a:rPr lang="en-US" baseline="0" dirty="0" smtClean="0"/>
              <a:t> </a:t>
            </a:r>
            <a:r>
              <a:rPr lang="en-US" baseline="0" dirty="0" err="1" smtClean="0"/>
              <a:t>nelaime</a:t>
            </a:r>
            <a:r>
              <a:rPr lang="en-US" baseline="0" dirty="0" smtClean="0"/>
              <a:t>, </a:t>
            </a:r>
            <a:r>
              <a:rPr lang="en-US" baseline="0" dirty="0" err="1" smtClean="0"/>
              <a:t>svarīgi</a:t>
            </a:r>
            <a:r>
              <a:rPr lang="en-US" baseline="0" dirty="0" smtClean="0"/>
              <a:t> </a:t>
            </a:r>
            <a:r>
              <a:rPr lang="en-US" baseline="0" dirty="0" err="1" smtClean="0"/>
              <a:t>zināt</a:t>
            </a:r>
            <a:r>
              <a:rPr lang="en-US" baseline="0" dirty="0" smtClean="0"/>
              <a:t>, kur </a:t>
            </a:r>
            <a:r>
              <a:rPr lang="en-US" baseline="0" dirty="0" err="1" smtClean="0"/>
              <a:t>tu</a:t>
            </a:r>
            <a:r>
              <a:rPr lang="en-US" baseline="0" dirty="0" smtClean="0"/>
              <a:t> atrodies, kā arī </a:t>
            </a:r>
            <a:r>
              <a:rPr lang="en-US" baseline="0" dirty="0" err="1" smtClean="0"/>
              <a:t>vienmēr</a:t>
            </a:r>
            <a:r>
              <a:rPr lang="en-US" baseline="0" dirty="0" smtClean="0"/>
              <a:t> </a:t>
            </a:r>
            <a:r>
              <a:rPr lang="en-US" baseline="0" dirty="0" err="1" smtClean="0"/>
              <a:t>jāinformē</a:t>
            </a:r>
            <a:r>
              <a:rPr lang="en-US" baseline="0" dirty="0" smtClean="0"/>
              <a:t> </a:t>
            </a:r>
            <a:r>
              <a:rPr lang="en-US" baseline="0" dirty="0" err="1" smtClean="0"/>
              <a:t>vecāki</a:t>
            </a:r>
            <a:r>
              <a:rPr lang="en-US" baseline="0" dirty="0" smtClean="0"/>
              <a:t> par </a:t>
            </a:r>
            <a:r>
              <a:rPr lang="en-US" baseline="0" dirty="0" err="1" smtClean="0"/>
              <a:t>savu</a:t>
            </a:r>
            <a:r>
              <a:rPr lang="en-US" baseline="0" dirty="0" smtClean="0"/>
              <a:t> </a:t>
            </a:r>
            <a:r>
              <a:rPr lang="en-US" baseline="0" dirty="0" err="1" smtClean="0"/>
              <a:t>atrašanās</a:t>
            </a:r>
            <a:r>
              <a:rPr lang="en-US" baseline="0" dirty="0" smtClean="0"/>
              <a:t> </a:t>
            </a:r>
            <a:r>
              <a:rPr lang="en-US" baseline="0" dirty="0" err="1" smtClean="0"/>
              <a:t>vietu</a:t>
            </a:r>
            <a:r>
              <a:rPr lang="en-US" baseline="0" dirty="0" smtClean="0"/>
              <a:t>. </a:t>
            </a:r>
            <a:endParaRPr lang="lv-LV" dirty="0"/>
          </a:p>
        </p:txBody>
      </p:sp>
      <p:sp>
        <p:nvSpPr>
          <p:cNvPr id="4" name="Slaida numura vietturis 3"/>
          <p:cNvSpPr>
            <a:spLocks noGrp="1"/>
          </p:cNvSpPr>
          <p:nvPr>
            <p:ph type="sldNum" sz="quarter" idx="10"/>
          </p:nvPr>
        </p:nvSpPr>
        <p:spPr/>
        <p:txBody>
          <a:bodyPr/>
          <a:lstStyle/>
          <a:p>
            <a:fld id="{40051A09-E97C-401F-BAF3-64E2B5BD30A4}" type="slidenum">
              <a:rPr lang="lv-LV" smtClean="0"/>
              <a:t>14</a:t>
            </a:fld>
            <a:endParaRPr lang="lv-LV"/>
          </a:p>
        </p:txBody>
      </p:sp>
    </p:spTree>
    <p:extLst>
      <p:ext uri="{BB962C8B-B14F-4D97-AF65-F5344CB8AC3E}">
        <p14:creationId xmlns:p14="http://schemas.microsoft.com/office/powerpoint/2010/main" val="3464905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40051A09-E97C-401F-BAF3-64E2B5BD30A4}" type="slidenum">
              <a:rPr lang="lv-LV" smtClean="0"/>
              <a:t>15</a:t>
            </a:fld>
            <a:endParaRPr lang="lv-LV"/>
          </a:p>
        </p:txBody>
      </p:sp>
    </p:spTree>
    <p:extLst>
      <p:ext uri="{BB962C8B-B14F-4D97-AF65-F5344CB8AC3E}">
        <p14:creationId xmlns:p14="http://schemas.microsoft.com/office/powerpoint/2010/main" val="3785407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indent="0">
              <a:buNone/>
            </a:pPr>
            <a:endParaRPr lang="en-US" sz="2200" b="0" dirty="0" smtClean="0">
              <a:solidFill>
                <a:schemeClr val="tx1"/>
              </a:solidFill>
            </a:endParaRPr>
          </a:p>
          <a:p>
            <a:endParaRPr lang="lv-LV" dirty="0"/>
          </a:p>
        </p:txBody>
      </p:sp>
      <p:sp>
        <p:nvSpPr>
          <p:cNvPr id="4" name="Slaida numura vietturis 3"/>
          <p:cNvSpPr>
            <a:spLocks noGrp="1"/>
          </p:cNvSpPr>
          <p:nvPr>
            <p:ph type="sldNum" sz="quarter" idx="10"/>
          </p:nvPr>
        </p:nvSpPr>
        <p:spPr/>
        <p:txBody>
          <a:bodyPr/>
          <a:lstStyle/>
          <a:p>
            <a:fld id="{40051A09-E97C-401F-BAF3-64E2B5BD30A4}" type="slidenum">
              <a:rPr lang="lv-LV" smtClean="0"/>
              <a:t>16</a:t>
            </a:fld>
            <a:endParaRPr lang="lv-LV"/>
          </a:p>
        </p:txBody>
      </p:sp>
    </p:spTree>
    <p:extLst>
      <p:ext uri="{BB962C8B-B14F-4D97-AF65-F5344CB8AC3E}">
        <p14:creationId xmlns:p14="http://schemas.microsoft.com/office/powerpoint/2010/main" val="2121536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Neliela informācija par to, kā Latvijā darbojas 112 Zvanu centri.</a:t>
            </a:r>
          </a:p>
          <a:p>
            <a:endParaRPr lang="lv-LV" dirty="0"/>
          </a:p>
        </p:txBody>
      </p:sp>
      <p:sp>
        <p:nvSpPr>
          <p:cNvPr id="4" name="Slide Number Placeholder 3"/>
          <p:cNvSpPr>
            <a:spLocks noGrp="1"/>
          </p:cNvSpPr>
          <p:nvPr>
            <p:ph type="sldNum" sz="quarter" idx="10"/>
          </p:nvPr>
        </p:nvSpPr>
        <p:spPr/>
        <p:txBody>
          <a:bodyPr/>
          <a:lstStyle/>
          <a:p>
            <a:fld id="{F1A57A54-AB4F-402A-92E5-F5BAC1AF6457}" type="slidenum">
              <a:rPr lang="lv-LV" smtClean="0"/>
              <a:t>17</a:t>
            </a:fld>
            <a:endParaRPr lang="lv-LV"/>
          </a:p>
        </p:txBody>
      </p:sp>
    </p:spTree>
    <p:extLst>
      <p:ext uri="{BB962C8B-B14F-4D97-AF65-F5344CB8AC3E}">
        <p14:creationId xmlns:p14="http://schemas.microsoft.com/office/powerpoint/2010/main" val="2734966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F1A57A54-AB4F-402A-92E5-F5BAC1AF6457}" type="slidenum">
              <a:rPr lang="lv-LV" smtClean="0"/>
              <a:t>18</a:t>
            </a:fld>
            <a:endParaRPr lang="lv-LV"/>
          </a:p>
        </p:txBody>
      </p:sp>
    </p:spTree>
    <p:extLst>
      <p:ext uri="{BB962C8B-B14F-4D97-AF65-F5344CB8AC3E}">
        <p14:creationId xmlns:p14="http://schemas.microsoft.com/office/powerpoint/2010/main" val="2421799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376DC9D8-4BB0-415D-8929-5751E70AB307}" type="slidenum">
              <a:rPr lang="lv-LV" smtClean="0"/>
              <a:t>19</a:t>
            </a:fld>
            <a:endParaRPr lang="lv-LV"/>
          </a:p>
        </p:txBody>
      </p:sp>
    </p:spTree>
    <p:extLst>
      <p:ext uri="{BB962C8B-B14F-4D97-AF65-F5344CB8AC3E}">
        <p14:creationId xmlns:p14="http://schemas.microsoft.com/office/powerpoint/2010/main" val="2712886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smtClean="0">
                <a:solidFill>
                  <a:schemeClr val="tx1"/>
                </a:solidFill>
                <a:effectLst/>
                <a:latin typeface="+mn-lt"/>
                <a:ea typeface="+mn-ea"/>
                <a:cs typeface="+mn-cs"/>
              </a:rPr>
              <a:t>Slaidā ietvertā shēma parāda, kā notiek informācijas nodošana un dienestu resursu izsūtīšana uz notikumu. Ja tiek saņemts zvans ar informāciju par notikumu, kurš ir ugunsdzēsēju glābēju kompetencē, tad tiek noskaidrota nepieciešamā informācija un uzreiz tiek izsūtīti ugunsdzēsēji glābēji, kā arī informāciju par notiekošo 112 Zvanu centra dispečeri paši nodod citiem operatīvajiem dienestiem. </a:t>
            </a:r>
          </a:p>
          <a:p>
            <a:r>
              <a:rPr lang="lv-LV" sz="1200" kern="1200" dirty="0" smtClean="0">
                <a:solidFill>
                  <a:schemeClr val="tx1"/>
                </a:solidFill>
                <a:effectLst/>
                <a:latin typeface="+mn-lt"/>
                <a:ea typeface="+mn-ea"/>
                <a:cs typeface="+mn-cs"/>
              </a:rPr>
              <a:t>Bet, ja zvanu centrs saņem zvanu par situācijām, kur atbildīgi ir citi operatīvie dienesti, tad zvanītājs tiek savienots ar attiecīgo dienestu, kurš tālāk vada un koordinē savus resursus.</a:t>
            </a:r>
          </a:p>
          <a:p>
            <a:endParaRPr lang="lv-LV" dirty="0"/>
          </a:p>
        </p:txBody>
      </p:sp>
    </p:spTree>
    <p:extLst>
      <p:ext uri="{BB962C8B-B14F-4D97-AF65-F5344CB8AC3E}">
        <p14:creationId xmlns:p14="http://schemas.microsoft.com/office/powerpoint/2010/main" val="258084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smtClean="0">
                <a:solidFill>
                  <a:schemeClr val="bg1">
                    <a:lumMod val="25000"/>
                  </a:schemeClr>
                </a:solidFill>
              </a:rPr>
              <a:t>Lai kā gribētos palielīties</a:t>
            </a:r>
            <a:r>
              <a:rPr lang="lv-LV" baseline="0" dirty="0" smtClean="0">
                <a:solidFill>
                  <a:schemeClr val="bg1">
                    <a:lumMod val="25000"/>
                  </a:schemeClr>
                </a:solidFill>
              </a:rPr>
              <a:t> draugiem ar foršu un interesantu foto vai video, </a:t>
            </a:r>
            <a:r>
              <a:rPr lang="en-US" sz="1200" dirty="0" err="1" smtClean="0">
                <a:solidFill>
                  <a:schemeClr val="bg1">
                    <a:lumMod val="25000"/>
                  </a:schemeClr>
                </a:solidFill>
              </a:rPr>
              <a:t>vienmēr</a:t>
            </a:r>
            <a:r>
              <a:rPr lang="en-US" sz="1200" dirty="0" smtClean="0">
                <a:solidFill>
                  <a:schemeClr val="bg1">
                    <a:lumMod val="25000"/>
                  </a:schemeClr>
                </a:solidFill>
              </a:rPr>
              <a:t> ir </a:t>
            </a:r>
            <a:r>
              <a:rPr lang="en-US" sz="1200" dirty="0" err="1" smtClean="0">
                <a:solidFill>
                  <a:schemeClr val="bg1">
                    <a:lumMod val="25000"/>
                  </a:schemeClr>
                </a:solidFill>
              </a:rPr>
              <a:t>jāpadomā</a:t>
            </a:r>
            <a:r>
              <a:rPr lang="en-US" sz="1200" dirty="0" smtClean="0">
                <a:solidFill>
                  <a:schemeClr val="bg1">
                    <a:lumMod val="25000"/>
                  </a:schemeClr>
                </a:solidFill>
              </a:rPr>
              <a:t>,</a:t>
            </a:r>
            <a:r>
              <a:rPr lang="en-US" sz="1200" baseline="0" dirty="0" smtClean="0">
                <a:solidFill>
                  <a:schemeClr val="bg1">
                    <a:lumMod val="25000"/>
                  </a:schemeClr>
                </a:solidFill>
              </a:rPr>
              <a:t> vai </a:t>
            </a:r>
            <a:r>
              <a:rPr lang="en-US" sz="1200" baseline="0" dirty="0" err="1" smtClean="0">
                <a:solidFill>
                  <a:schemeClr val="bg1">
                    <a:lumMod val="25000"/>
                  </a:schemeClr>
                </a:solidFill>
              </a:rPr>
              <a:t>Tu</a:t>
            </a:r>
            <a:r>
              <a:rPr lang="en-US" sz="1200" baseline="0" dirty="0" smtClean="0">
                <a:solidFill>
                  <a:schemeClr val="bg1">
                    <a:lumMod val="25000"/>
                  </a:schemeClr>
                </a:solidFill>
              </a:rPr>
              <a:t> pats </a:t>
            </a:r>
            <a:r>
              <a:rPr lang="en-US" sz="1200" baseline="0" dirty="0" err="1" smtClean="0">
                <a:solidFill>
                  <a:schemeClr val="bg1">
                    <a:lumMod val="25000"/>
                  </a:schemeClr>
                </a:solidFill>
              </a:rPr>
              <a:t>gribētu</a:t>
            </a:r>
            <a:r>
              <a:rPr lang="en-US" sz="1200" baseline="0" dirty="0" smtClean="0">
                <a:solidFill>
                  <a:schemeClr val="bg1">
                    <a:lumMod val="25000"/>
                  </a:schemeClr>
                </a:solidFill>
              </a:rPr>
              <a:t>, </a:t>
            </a:r>
            <a:r>
              <a:rPr lang="en-US" sz="1200" baseline="0" dirty="0" err="1" smtClean="0">
                <a:solidFill>
                  <a:schemeClr val="bg1">
                    <a:lumMod val="25000"/>
                  </a:schemeClr>
                </a:solidFill>
              </a:rPr>
              <a:t>lai</a:t>
            </a:r>
            <a:r>
              <a:rPr lang="en-US" sz="1200" baseline="0" dirty="0" smtClean="0">
                <a:solidFill>
                  <a:schemeClr val="bg1">
                    <a:lumMod val="25000"/>
                  </a:schemeClr>
                </a:solidFill>
              </a:rPr>
              <a:t> </a:t>
            </a:r>
            <a:r>
              <a:rPr lang="en-US" sz="1200" baseline="0" dirty="0" err="1" smtClean="0">
                <a:solidFill>
                  <a:schemeClr val="bg1">
                    <a:lumMod val="25000"/>
                  </a:schemeClr>
                </a:solidFill>
              </a:rPr>
              <a:t>Tevi</a:t>
            </a:r>
            <a:r>
              <a:rPr lang="en-US" sz="1200" baseline="0" dirty="0" smtClean="0">
                <a:solidFill>
                  <a:schemeClr val="bg1">
                    <a:lumMod val="25000"/>
                  </a:schemeClr>
                </a:solidFill>
              </a:rPr>
              <a:t> </a:t>
            </a:r>
            <a:r>
              <a:rPr lang="en-US" sz="1200" baseline="0" dirty="0" err="1" smtClean="0">
                <a:solidFill>
                  <a:schemeClr val="bg1">
                    <a:lumMod val="25000"/>
                  </a:schemeClr>
                </a:solidFill>
              </a:rPr>
              <a:t>nelaimes</a:t>
            </a:r>
            <a:r>
              <a:rPr lang="en-US" sz="1200" baseline="0" dirty="0" smtClean="0">
                <a:solidFill>
                  <a:schemeClr val="bg1">
                    <a:lumMod val="25000"/>
                  </a:schemeClr>
                </a:solidFill>
              </a:rPr>
              <a:t> </a:t>
            </a:r>
            <a:r>
              <a:rPr lang="en-US" sz="1200" baseline="0" dirty="0" err="1" smtClean="0">
                <a:solidFill>
                  <a:schemeClr val="bg1">
                    <a:lumMod val="25000"/>
                  </a:schemeClr>
                </a:solidFill>
              </a:rPr>
              <a:t>brīdī</a:t>
            </a:r>
            <a:r>
              <a:rPr lang="en-US" sz="1200" baseline="0" dirty="0" smtClean="0">
                <a:solidFill>
                  <a:schemeClr val="bg1">
                    <a:lumMod val="25000"/>
                  </a:schemeClr>
                </a:solidFill>
              </a:rPr>
              <a:t> </a:t>
            </a:r>
            <a:r>
              <a:rPr lang="en-US" sz="1200" baseline="0" dirty="0" err="1" smtClean="0">
                <a:solidFill>
                  <a:schemeClr val="bg1">
                    <a:lumMod val="25000"/>
                  </a:schemeClr>
                </a:solidFill>
              </a:rPr>
              <a:t>fotogrāfē</a:t>
            </a:r>
            <a:r>
              <a:rPr lang="en-US" sz="1200" baseline="0" dirty="0" smtClean="0">
                <a:solidFill>
                  <a:schemeClr val="bg1">
                    <a:lumMod val="25000"/>
                  </a:schemeClr>
                </a:solidFill>
              </a:rPr>
              <a:t> vai </a:t>
            </a:r>
            <a:r>
              <a:rPr lang="en-US" sz="1200" baseline="0" dirty="0" err="1" smtClean="0">
                <a:solidFill>
                  <a:schemeClr val="bg1">
                    <a:lumMod val="25000"/>
                  </a:schemeClr>
                </a:solidFill>
              </a:rPr>
              <a:t>filmē</a:t>
            </a:r>
            <a:r>
              <a:rPr lang="en-US" sz="1200" baseline="0" dirty="0" smtClean="0">
                <a:solidFill>
                  <a:schemeClr val="bg1">
                    <a:lumMod val="25000"/>
                  </a:schemeClr>
                </a:solidFill>
              </a:rPr>
              <a:t>?</a:t>
            </a:r>
            <a:endParaRPr lang="lv-LV" sz="1200" dirty="0" smtClean="0"/>
          </a:p>
          <a:p>
            <a:r>
              <a:rPr lang="lv-LV" dirty="0" smtClean="0"/>
              <a:t/>
            </a:r>
            <a:br>
              <a:rPr lang="lv-LV" dirty="0" smtClean="0"/>
            </a:br>
            <a:endParaRPr lang="lv-LV" dirty="0"/>
          </a:p>
        </p:txBody>
      </p:sp>
      <p:sp>
        <p:nvSpPr>
          <p:cNvPr id="4" name="Slaida numura vietturis 3"/>
          <p:cNvSpPr>
            <a:spLocks noGrp="1"/>
          </p:cNvSpPr>
          <p:nvPr>
            <p:ph type="sldNum" sz="quarter" idx="10"/>
          </p:nvPr>
        </p:nvSpPr>
        <p:spPr/>
        <p:txBody>
          <a:bodyPr/>
          <a:lstStyle/>
          <a:p>
            <a:fld id="{40051A09-E97C-401F-BAF3-64E2B5BD30A4}" type="slidenum">
              <a:rPr lang="lv-LV" smtClean="0"/>
              <a:t>21</a:t>
            </a:fld>
            <a:endParaRPr lang="lv-LV"/>
          </a:p>
        </p:txBody>
      </p:sp>
    </p:spTree>
    <p:extLst>
      <p:ext uri="{BB962C8B-B14F-4D97-AF65-F5344CB8AC3E}">
        <p14:creationId xmlns:p14="http://schemas.microsoft.com/office/powerpoint/2010/main" val="3170699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112 ir tālruņa numurs, uz kuru zvanīt, ja noticis negadījums. Ar vienu zvanu iespējams sasniegt četrus dienestus. Situācijās, kad nepieciešama ugunsdzēsēju glābēju palīdzība, 112 dispečers pieņems informāciju un izsūtīs ugunsdzēsējus glābējus uz notikuma vietu, bet ja citu dienestu palīdzība – tad jūs tiksiet savienots ar šo dienestu dispečeriem. </a:t>
            </a:r>
          </a:p>
          <a:p>
            <a:endParaRPr lang="lv-LV" dirty="0"/>
          </a:p>
        </p:txBody>
      </p:sp>
      <p:sp>
        <p:nvSpPr>
          <p:cNvPr id="4" name="Slide Number Placeholder 3"/>
          <p:cNvSpPr>
            <a:spLocks noGrp="1"/>
          </p:cNvSpPr>
          <p:nvPr>
            <p:ph type="sldNum" sz="quarter" idx="10"/>
          </p:nvPr>
        </p:nvSpPr>
        <p:spPr/>
        <p:txBody>
          <a:bodyPr/>
          <a:lstStyle/>
          <a:p>
            <a:fld id="{F1A57A54-AB4F-402A-92E5-F5BAC1AF6457}" type="slidenum">
              <a:rPr lang="lv-LV" smtClean="0"/>
              <a:t>2</a:t>
            </a:fld>
            <a:endParaRPr lang="lv-LV"/>
          </a:p>
        </p:txBody>
      </p:sp>
    </p:spTree>
    <p:extLst>
      <p:ext uri="{BB962C8B-B14F-4D97-AF65-F5344CB8AC3E}">
        <p14:creationId xmlns:p14="http://schemas.microsoft.com/office/powerpoint/2010/main" val="3490040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40051A09-E97C-401F-BAF3-64E2B5BD30A4}" type="slidenum">
              <a:rPr lang="lv-LV" smtClean="0"/>
              <a:t>22</a:t>
            </a:fld>
            <a:endParaRPr lang="lv-LV"/>
          </a:p>
        </p:txBody>
      </p:sp>
    </p:spTree>
    <p:extLst>
      <p:ext uri="{BB962C8B-B14F-4D97-AF65-F5344CB8AC3E}">
        <p14:creationId xmlns:p14="http://schemas.microsoft.com/office/powerpoint/2010/main" val="1848435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Paldies, ka izlasīji! Ceram, ka, situācijās, kad kļūsi par negadījuma aculiecinieku, atcerēsies, ka nekavējoties ir jāzvana uz 112 un jāsniedz informācija par notiekošo.</a:t>
            </a:r>
          </a:p>
          <a:p>
            <a:endParaRPr lang="lv-LV" dirty="0"/>
          </a:p>
        </p:txBody>
      </p:sp>
      <p:sp>
        <p:nvSpPr>
          <p:cNvPr id="4" name="Slide Number Placeholder 3"/>
          <p:cNvSpPr>
            <a:spLocks noGrp="1"/>
          </p:cNvSpPr>
          <p:nvPr>
            <p:ph type="sldNum" sz="quarter" idx="10"/>
          </p:nvPr>
        </p:nvSpPr>
        <p:spPr/>
        <p:txBody>
          <a:bodyPr/>
          <a:lstStyle/>
          <a:p>
            <a:fld id="{F1A57A54-AB4F-402A-92E5-F5BAC1AF6457}" type="slidenum">
              <a:rPr lang="lv-LV" smtClean="0"/>
              <a:t>23</a:t>
            </a:fld>
            <a:endParaRPr lang="lv-LV"/>
          </a:p>
        </p:txBody>
      </p:sp>
    </p:spTree>
    <p:extLst>
      <p:ext uri="{BB962C8B-B14F-4D97-AF65-F5344CB8AC3E}">
        <p14:creationId xmlns:p14="http://schemas.microsoft.com/office/powerpoint/2010/main" val="3362658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F1A57A54-AB4F-402A-92E5-F5BAC1AF6457}" type="slidenum">
              <a:rPr lang="lv-LV" smtClean="0"/>
              <a:t>24</a:t>
            </a:fld>
            <a:endParaRPr lang="lv-LV"/>
          </a:p>
        </p:txBody>
      </p:sp>
    </p:spTree>
    <p:extLst>
      <p:ext uri="{BB962C8B-B14F-4D97-AF65-F5344CB8AC3E}">
        <p14:creationId xmlns:p14="http://schemas.microsoft.com/office/powerpoint/2010/main" val="1717507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Situācijas, kad zvanīt uz 112, ir ļoti dažādas. Galvenie kritēriji – apdraudēta cilvēku un dzīvnieku veselība un dzīvība, apdraudēts īpašums un apkārtējā vide, piemēram,:</a:t>
            </a:r>
          </a:p>
          <a:p>
            <a:pPr lvl="0"/>
            <a:r>
              <a:rPr lang="lv-LV" sz="1200" kern="1200" dirty="0" smtClean="0">
                <a:solidFill>
                  <a:schemeClr val="tx1"/>
                </a:solidFill>
                <a:effectLst/>
                <a:latin typeface="+mn-lt"/>
                <a:ea typeface="+mn-ea"/>
                <a:cs typeface="+mn-cs"/>
              </a:rPr>
              <a:t>izcēlies ugunsgrēks</a:t>
            </a:r>
          </a:p>
          <a:p>
            <a:pPr lvl="0"/>
            <a:r>
              <a:rPr lang="lv-LV" sz="1200" kern="1200" dirty="0" smtClean="0">
                <a:solidFill>
                  <a:schemeClr val="tx1"/>
                </a:solidFill>
                <a:effectLst/>
                <a:latin typeface="+mn-lt"/>
                <a:ea typeface="+mn-ea"/>
                <a:cs typeface="+mn-cs"/>
              </a:rPr>
              <a:t>nepieciešama medicīniskā palīdzība</a:t>
            </a:r>
          </a:p>
          <a:p>
            <a:pPr lvl="0"/>
            <a:r>
              <a:rPr lang="lv-LV" sz="1200" kern="1200" dirty="0" smtClean="0">
                <a:solidFill>
                  <a:schemeClr val="tx1"/>
                </a:solidFill>
                <a:effectLst/>
                <a:latin typeface="+mn-lt"/>
                <a:ea typeface="+mn-ea"/>
                <a:cs typeface="+mn-cs"/>
              </a:rPr>
              <a:t>nepieciešama policija</a:t>
            </a:r>
          </a:p>
          <a:p>
            <a:pPr lvl="0"/>
            <a:r>
              <a:rPr lang="lv-LV" sz="1200" kern="1200" dirty="0" smtClean="0">
                <a:solidFill>
                  <a:schemeClr val="tx1"/>
                </a:solidFill>
                <a:effectLst/>
                <a:latin typeface="+mn-lt"/>
                <a:ea typeface="+mn-ea"/>
                <a:cs typeface="+mn-cs"/>
              </a:rPr>
              <a:t>jūtama gāzes smaka</a:t>
            </a:r>
          </a:p>
          <a:p>
            <a:pPr lvl="0"/>
            <a:r>
              <a:rPr lang="lv-LV" sz="1200" kern="1200" dirty="0" smtClean="0">
                <a:solidFill>
                  <a:schemeClr val="tx1"/>
                </a:solidFill>
                <a:effectLst/>
                <a:latin typeface="+mn-lt"/>
                <a:ea typeface="+mn-ea"/>
                <a:cs typeface="+mn-cs"/>
              </a:rPr>
              <a:t>noticis ēkas nogruvums</a:t>
            </a:r>
          </a:p>
          <a:p>
            <a:pPr lvl="0"/>
            <a:r>
              <a:rPr lang="lv-LV" sz="1200" kern="1200" dirty="0" smtClean="0">
                <a:solidFill>
                  <a:schemeClr val="tx1"/>
                </a:solidFill>
                <a:effectLst/>
                <a:latin typeface="+mn-lt"/>
                <a:ea typeface="+mn-ea"/>
                <a:cs typeface="+mn-cs"/>
              </a:rPr>
              <a:t>noticis zemes nogruvums</a:t>
            </a:r>
          </a:p>
          <a:p>
            <a:pPr lvl="0"/>
            <a:r>
              <a:rPr lang="lv-LV" sz="1200" kern="1200" dirty="0" smtClean="0">
                <a:solidFill>
                  <a:schemeClr val="tx1"/>
                </a:solidFill>
                <a:effectLst/>
                <a:latin typeface="+mn-lt"/>
                <a:ea typeface="+mn-ea"/>
                <a:cs typeface="+mn-cs"/>
              </a:rPr>
              <a:t>noticis ceļu satiksmes negadījums</a:t>
            </a:r>
          </a:p>
          <a:p>
            <a:pPr lvl="0"/>
            <a:r>
              <a:rPr lang="lv-LV" sz="1200" kern="1200" dirty="0" smtClean="0">
                <a:solidFill>
                  <a:schemeClr val="tx1"/>
                </a:solidFill>
                <a:effectLst/>
                <a:latin typeface="+mn-lt"/>
                <a:ea typeface="+mn-ea"/>
                <a:cs typeface="+mn-cs"/>
              </a:rPr>
              <a:t>noticis negadījums uz ūdens</a:t>
            </a:r>
          </a:p>
          <a:p>
            <a:pPr lvl="0"/>
            <a:r>
              <a:rPr lang="lv-LV" sz="1200" kern="1200" dirty="0" smtClean="0">
                <a:solidFill>
                  <a:schemeClr val="tx1"/>
                </a:solidFill>
                <a:effectLst/>
                <a:latin typeface="+mn-lt"/>
                <a:ea typeface="+mn-ea"/>
                <a:cs typeface="+mn-cs"/>
              </a:rPr>
              <a:t>noticis negadījums uz dzelzceļa</a:t>
            </a:r>
          </a:p>
          <a:p>
            <a:pPr lvl="0"/>
            <a:r>
              <a:rPr lang="lv-LV" sz="1200" kern="1200" dirty="0" smtClean="0">
                <a:solidFill>
                  <a:schemeClr val="tx1"/>
                </a:solidFill>
                <a:effectLst/>
                <a:latin typeface="+mn-lt"/>
                <a:ea typeface="+mn-ea"/>
                <a:cs typeface="+mn-cs"/>
              </a:rPr>
              <a:t>radies vides piesārņojums</a:t>
            </a:r>
          </a:p>
          <a:p>
            <a:pPr lvl="0"/>
            <a:r>
              <a:rPr lang="lv-LV" sz="1200" kern="1200" dirty="0" smtClean="0">
                <a:solidFill>
                  <a:schemeClr val="tx1"/>
                </a:solidFill>
                <a:effectLst/>
                <a:latin typeface="+mn-lt"/>
                <a:ea typeface="+mn-ea"/>
                <a:cs typeface="+mn-cs"/>
              </a:rPr>
              <a:t>dzīvnieks nonācis bezpalīdzīgā stāvoklī</a:t>
            </a:r>
          </a:p>
          <a:p>
            <a:pPr lvl="0"/>
            <a:r>
              <a:rPr lang="lv-LV" sz="1200" kern="1200" dirty="0" smtClean="0">
                <a:solidFill>
                  <a:schemeClr val="tx1"/>
                </a:solidFill>
                <a:effectLst/>
                <a:latin typeface="+mn-lt"/>
                <a:ea typeface="+mn-ea"/>
                <a:cs typeface="+mn-cs"/>
              </a:rPr>
              <a:t>atrasta ķīmiska viela</a:t>
            </a:r>
          </a:p>
          <a:p>
            <a:pPr lvl="0"/>
            <a:r>
              <a:rPr lang="lv-LV" sz="1200" kern="1200" dirty="0" smtClean="0">
                <a:solidFill>
                  <a:schemeClr val="tx1"/>
                </a:solidFill>
                <a:effectLst/>
                <a:latin typeface="+mn-lt"/>
                <a:ea typeface="+mn-ea"/>
                <a:cs typeface="+mn-cs"/>
              </a:rPr>
              <a:t>atrasts aizdomīgs priekšmets.</a:t>
            </a:r>
          </a:p>
          <a:p>
            <a:endParaRPr lang="lv-LV" dirty="0"/>
          </a:p>
        </p:txBody>
      </p:sp>
      <p:sp>
        <p:nvSpPr>
          <p:cNvPr id="4" name="Slide Number Placeholder 3"/>
          <p:cNvSpPr>
            <a:spLocks noGrp="1"/>
          </p:cNvSpPr>
          <p:nvPr>
            <p:ph type="sldNum" sz="quarter" idx="10"/>
          </p:nvPr>
        </p:nvSpPr>
        <p:spPr/>
        <p:txBody>
          <a:bodyPr/>
          <a:lstStyle/>
          <a:p>
            <a:fld id="{F1A57A54-AB4F-402A-92E5-F5BAC1AF6457}" type="slidenum">
              <a:rPr lang="lv-LV" smtClean="0"/>
              <a:t>4</a:t>
            </a:fld>
            <a:endParaRPr lang="lv-LV"/>
          </a:p>
        </p:txBody>
      </p:sp>
    </p:spTree>
    <p:extLst>
      <p:ext uri="{BB962C8B-B14F-4D97-AF65-F5344CB8AC3E}">
        <p14:creationId xmlns:p14="http://schemas.microsoft.com/office/powerpoint/2010/main" val="766036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112 Zvanu centros ik pa laikam tiek saņemti iedzīvotāju zvani, kas vairāk saistīti ar informācijas iegūšanu, nevis nepieciešamību pēc operatīvo dienestu palīdzības. Jāatceras, ka katrs zvans, kas nav saistīts par negadījumu, var kavēt iespēju saņemt operatīvo dienestu palīdzību dzīvībai bīstamās situācijās.</a:t>
            </a:r>
          </a:p>
          <a:p>
            <a:endParaRPr lang="lv-LV" dirty="0"/>
          </a:p>
        </p:txBody>
      </p:sp>
      <p:sp>
        <p:nvSpPr>
          <p:cNvPr id="4" name="Slide Number Placeholder 3"/>
          <p:cNvSpPr>
            <a:spLocks noGrp="1"/>
          </p:cNvSpPr>
          <p:nvPr>
            <p:ph type="sldNum" sz="quarter" idx="10"/>
          </p:nvPr>
        </p:nvSpPr>
        <p:spPr/>
        <p:txBody>
          <a:bodyPr/>
          <a:lstStyle/>
          <a:p>
            <a:fld id="{F1A57A54-AB4F-402A-92E5-F5BAC1AF6457}" type="slidenum">
              <a:rPr lang="lv-LV" smtClean="0"/>
              <a:t>5</a:t>
            </a:fld>
            <a:endParaRPr lang="lv-LV"/>
          </a:p>
        </p:txBody>
      </p:sp>
    </p:spTree>
    <p:extLst>
      <p:ext uri="{BB962C8B-B14F-4D97-AF65-F5344CB8AC3E}">
        <p14:creationId xmlns:p14="http://schemas.microsoft.com/office/powerpoint/2010/main" val="1451941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Apskati attēlus un atbildi, kurās no tajos attēlotajām situācijām zvanīsi uz tālruņa numuru 112. </a:t>
            </a:r>
          </a:p>
          <a:p>
            <a:endParaRPr lang="lv-LV" dirty="0"/>
          </a:p>
        </p:txBody>
      </p:sp>
      <p:sp>
        <p:nvSpPr>
          <p:cNvPr id="4" name="Slide Number Placeholder 3"/>
          <p:cNvSpPr>
            <a:spLocks noGrp="1"/>
          </p:cNvSpPr>
          <p:nvPr>
            <p:ph type="sldNum" sz="quarter" idx="10"/>
          </p:nvPr>
        </p:nvSpPr>
        <p:spPr/>
        <p:txBody>
          <a:bodyPr/>
          <a:lstStyle/>
          <a:p>
            <a:fld id="{F1A57A54-AB4F-402A-92E5-F5BAC1AF6457}" type="slidenum">
              <a:rPr lang="lv-LV" smtClean="0"/>
              <a:t>6</a:t>
            </a:fld>
            <a:endParaRPr lang="lv-LV"/>
          </a:p>
        </p:txBody>
      </p:sp>
    </p:spTree>
    <p:extLst>
      <p:ext uri="{BB962C8B-B14F-4D97-AF65-F5344CB8AC3E}">
        <p14:creationId xmlns:p14="http://schemas.microsoft.com/office/powerpoint/2010/main" val="10043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Pareizās atbildes ir attēli A, B, D, F.</a:t>
            </a:r>
          </a:p>
          <a:p>
            <a:r>
              <a:rPr lang="lv-LV" sz="1200" kern="1200" dirty="0" smtClean="0">
                <a:solidFill>
                  <a:schemeClr val="tx1"/>
                </a:solidFill>
                <a:effectLst/>
                <a:latin typeface="+mn-lt"/>
                <a:ea typeface="+mn-ea"/>
                <a:cs typeface="+mn-cs"/>
              </a:rPr>
              <a:t>Attēlā C attēlotas bērna ilgas un vientulība, bet E – ēdiens, izsalkums – šajos gadījumos nav jāzvana uz tālruņa numuru 112. </a:t>
            </a:r>
          </a:p>
          <a:p>
            <a:endParaRPr lang="lv-LV" dirty="0"/>
          </a:p>
        </p:txBody>
      </p:sp>
      <p:sp>
        <p:nvSpPr>
          <p:cNvPr id="4" name="Slide Number Placeholder 3"/>
          <p:cNvSpPr>
            <a:spLocks noGrp="1"/>
          </p:cNvSpPr>
          <p:nvPr>
            <p:ph type="sldNum" sz="quarter" idx="10"/>
          </p:nvPr>
        </p:nvSpPr>
        <p:spPr/>
        <p:txBody>
          <a:bodyPr/>
          <a:lstStyle/>
          <a:p>
            <a:fld id="{F1A57A54-AB4F-402A-92E5-F5BAC1AF6457}" type="slidenum">
              <a:rPr lang="lv-LV" smtClean="0"/>
              <a:t>7</a:t>
            </a:fld>
            <a:endParaRPr lang="lv-LV"/>
          </a:p>
        </p:txBody>
      </p:sp>
    </p:spTree>
    <p:extLst>
      <p:ext uri="{BB962C8B-B14F-4D97-AF65-F5344CB8AC3E}">
        <p14:creationId xmlns:p14="http://schemas.microsoft.com/office/powerpoint/2010/main" val="424719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Jāatceras, ka uz tālruņa numuru var piezvanīt arī tad, ja uz citiem numuriem to nav iespējams veikt, piemēram, ja beidzies telefona kredīts, liegti izejošie zvani, nav ievietota SIM karte. </a:t>
            </a:r>
          </a:p>
          <a:p>
            <a:endParaRPr lang="lv-LV" dirty="0"/>
          </a:p>
        </p:txBody>
      </p:sp>
      <p:sp>
        <p:nvSpPr>
          <p:cNvPr id="4" name="Slide Number Placeholder 3"/>
          <p:cNvSpPr>
            <a:spLocks noGrp="1"/>
          </p:cNvSpPr>
          <p:nvPr>
            <p:ph type="sldNum" sz="quarter" idx="10"/>
          </p:nvPr>
        </p:nvSpPr>
        <p:spPr/>
        <p:txBody>
          <a:bodyPr/>
          <a:lstStyle/>
          <a:p>
            <a:fld id="{F1A57A54-AB4F-402A-92E5-F5BAC1AF6457}" type="slidenum">
              <a:rPr lang="lv-LV" smtClean="0"/>
              <a:t>8</a:t>
            </a:fld>
            <a:endParaRPr lang="lv-LV"/>
          </a:p>
        </p:txBody>
      </p:sp>
    </p:spTree>
    <p:extLst>
      <p:ext uri="{BB962C8B-B14F-4D97-AF65-F5344CB8AC3E}">
        <p14:creationId xmlns:p14="http://schemas.microsoft.com/office/powerpoint/2010/main" val="2083633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Svarīgi ievērot sniegtās informācijas secību, jo operatīvajiem dienestiem vissvarīgākā ir adrese – pat ja saruna pārtrūkst un zvanītājs vairs nav sazvanāms, operatīvie dienesti varēs doties uz notikuma vietu, jo adrese būs zināma. Nosauc arī pilsētu vai novadu, jo 112 Zvanu centri izvietoti piecās vietās Latvijā un nezina, no kuras pilsētas tu zvani. </a:t>
            </a:r>
          </a:p>
          <a:p>
            <a:r>
              <a:rPr lang="lv-LV" sz="1200" kern="1200" dirty="0" smtClean="0">
                <a:solidFill>
                  <a:schemeClr val="tx1"/>
                </a:solidFill>
                <a:effectLst/>
                <a:latin typeface="+mn-lt"/>
                <a:ea typeface="+mn-ea"/>
                <a:cs typeface="+mn-cs"/>
              </a:rPr>
              <a:t>Zvanot uz tālruņa numuru 112, svarīgi saglabāt mieru. 112 dispečeri uzdos precizējošus jautājumus, lai noskaidrotu visu nepieciešamo informāciju. Dažkārt par vienu notikumu zvana vairāki cilvēki un tad dispečers noskaidros tikai trūkstošo informāciju. Ja kaut kas mainās notikumā, noteikti par to paziņo atkārtoti 112 dispečeram.</a:t>
            </a:r>
          </a:p>
          <a:p>
            <a:r>
              <a:rPr lang="lv-LV" sz="1200" kern="1200" dirty="0" smtClean="0">
                <a:solidFill>
                  <a:schemeClr val="tx1"/>
                </a:solidFill>
                <a:effectLst/>
                <a:latin typeface="+mn-lt"/>
                <a:ea typeface="+mn-ea"/>
                <a:cs typeface="+mn-cs"/>
              </a:rPr>
              <a:t>Zvanītāja vārdu, uzvārdu un telefona numuru nepieciešams nosaukt, lai nepieciešamības gadījumā, ja jāprecizē informācija, ar zvanītāju var vēlreiz sazināties. </a:t>
            </a:r>
          </a:p>
          <a:p>
            <a:endParaRPr lang="lv-LV" dirty="0"/>
          </a:p>
        </p:txBody>
      </p:sp>
      <p:sp>
        <p:nvSpPr>
          <p:cNvPr id="4" name="Slide Number Placeholder 3"/>
          <p:cNvSpPr>
            <a:spLocks noGrp="1"/>
          </p:cNvSpPr>
          <p:nvPr>
            <p:ph type="sldNum" sz="quarter" idx="10"/>
          </p:nvPr>
        </p:nvSpPr>
        <p:spPr/>
        <p:txBody>
          <a:bodyPr/>
          <a:lstStyle/>
          <a:p>
            <a:fld id="{F1A57A54-AB4F-402A-92E5-F5BAC1AF6457}" type="slidenum">
              <a:rPr lang="lv-LV" smtClean="0"/>
              <a:t>9</a:t>
            </a:fld>
            <a:endParaRPr lang="lv-LV"/>
          </a:p>
        </p:txBody>
      </p:sp>
    </p:spTree>
    <p:extLst>
      <p:ext uri="{BB962C8B-B14F-4D97-AF65-F5344CB8AC3E}">
        <p14:creationId xmlns:p14="http://schemas.microsoft.com/office/powerpoint/2010/main" val="4148910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112 Zvanu centrs pieņem ziņojumus par ugunsgrēkiem un glābšanas darbiem, bet par pārējiem notikumiem savieno zvanu ar citiem dienestiem. Tāpēc, ja 112 zvanu centra dispečers atbild, ka savienos ar citu dienestu, esi pacietīgs un gaidi savienojumu! Ja tas pārtrūkst, zvani vēlreiz uz 112. </a:t>
            </a:r>
          </a:p>
          <a:p>
            <a:endParaRPr lang="lv-LV" dirty="0"/>
          </a:p>
        </p:txBody>
      </p:sp>
    </p:spTree>
    <p:extLst>
      <p:ext uri="{BB962C8B-B14F-4D97-AF65-F5344CB8AC3E}">
        <p14:creationId xmlns:p14="http://schemas.microsoft.com/office/powerpoint/2010/main" val="2118940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cstate="email">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028AD1B2-83FC-4563-9C0F-449465FA49DF}" type="datetime1">
              <a:rPr lang="lv-LV" smtClean="0"/>
              <a:t>03.02.2021</a:t>
            </a:fld>
            <a:endParaRPr lang="lv-LV"/>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lv-LV"/>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DE24CA1-950B-482B-A7B7-805FC4F91FD6}" type="slidenum">
              <a:rPr lang="lv-LV" smtClean="0"/>
              <a:t>‹#›</a:t>
            </a:fld>
            <a:endParaRPr lang="lv-LV"/>
          </a:p>
        </p:txBody>
      </p:sp>
    </p:spTree>
    <p:extLst>
      <p:ext uri="{BB962C8B-B14F-4D97-AF65-F5344CB8AC3E}">
        <p14:creationId xmlns:p14="http://schemas.microsoft.com/office/powerpoint/2010/main" val="2496783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0DD283-9148-4DCC-80A8-CB4F5BE46FB9}" type="datetime1">
              <a:rPr lang="lv-LV" smtClean="0"/>
              <a:t>03.02.2021</a:t>
            </a:fld>
            <a:endParaRPr lang="lv-LV"/>
          </a:p>
        </p:txBody>
      </p:sp>
      <p:sp>
        <p:nvSpPr>
          <p:cNvPr id="6" name="Footer Placeholder 5"/>
          <p:cNvSpPr>
            <a:spLocks noGrp="1"/>
          </p:cNvSpPr>
          <p:nvPr>
            <p:ph type="ftr" sz="quarter" idx="11"/>
          </p:nvPr>
        </p:nvSpPr>
        <p:spPr/>
        <p:txBody>
          <a:bodyPr/>
          <a:lstStyle/>
          <a:p>
            <a:endParaRPr lang="lv-LV"/>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2398250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cstate="email">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2C9F3C-6316-4A1C-A983-014198FFBCDA}" type="datetime1">
              <a:rPr lang="lv-LV" smtClean="0"/>
              <a:t>03.02.2021</a:t>
            </a:fld>
            <a:endParaRPr lang="lv-LV"/>
          </a:p>
        </p:txBody>
      </p:sp>
      <p:sp>
        <p:nvSpPr>
          <p:cNvPr id="5" name="Footer Placeholder 4"/>
          <p:cNvSpPr>
            <a:spLocks noGrp="1"/>
          </p:cNvSpPr>
          <p:nvPr>
            <p:ph type="ftr" sz="quarter" idx="11"/>
          </p:nvPr>
        </p:nvSpPr>
        <p:spPr/>
        <p:txBody>
          <a:bodyPr/>
          <a:lstStyle/>
          <a:p>
            <a:endParaRPr lang="lv-LV"/>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1324200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cstate="email">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BC41F5-A013-414F-816C-7C3F8ADA3226}" type="datetime1">
              <a:rPr lang="lv-LV" smtClean="0"/>
              <a:t>03.02.2021</a:t>
            </a:fld>
            <a:endParaRPr lang="lv-LV"/>
          </a:p>
        </p:txBody>
      </p:sp>
      <p:sp>
        <p:nvSpPr>
          <p:cNvPr id="5" name="Footer Placeholder 4"/>
          <p:cNvSpPr>
            <a:spLocks noGrp="1"/>
          </p:cNvSpPr>
          <p:nvPr>
            <p:ph type="ftr" sz="quarter" idx="11"/>
          </p:nvPr>
        </p:nvSpPr>
        <p:spPr/>
        <p:txBody>
          <a:bodyPr/>
          <a:lstStyle/>
          <a:p>
            <a:endParaRPr lang="lv-LV"/>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1839668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cstate="email">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58272B-B8B7-44AD-B240-E2ED523B72F7}" type="datetime1">
              <a:rPr lang="lv-LV" smtClean="0"/>
              <a:t>03.02.2021</a:t>
            </a:fld>
            <a:endParaRPr lang="lv-LV"/>
          </a:p>
        </p:txBody>
      </p:sp>
      <p:sp>
        <p:nvSpPr>
          <p:cNvPr id="5" name="Footer Placeholder 4"/>
          <p:cNvSpPr>
            <a:spLocks noGrp="1"/>
          </p:cNvSpPr>
          <p:nvPr>
            <p:ph type="ftr" sz="quarter" idx="11"/>
          </p:nvPr>
        </p:nvSpPr>
        <p:spPr/>
        <p:txBody>
          <a:bodyPr/>
          <a:lstStyle/>
          <a:p>
            <a:endParaRPr lang="lv-LV"/>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1848544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D88D52-DAD1-4D4A-963E-E46BE714E41C}" type="datetime1">
              <a:rPr lang="lv-LV" smtClean="0"/>
              <a:t>03.02.2021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2854976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956483-6537-410B-8968-59275ABF5976}" type="datetime1">
              <a:rPr lang="lv-LV" smtClean="0"/>
              <a:t>03.02.2021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820777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2DBA63-3446-4C51-A838-05DD942B4907}" type="datetime1">
              <a:rPr lang="lv-LV" smtClean="0"/>
              <a:t>03.02.2021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2735223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A6F4A5-E889-422E-AE76-8AE5945943FE}" type="datetime1">
              <a:rPr lang="lv-LV" smtClean="0"/>
              <a:t>03.02.2021</a:t>
            </a:fld>
            <a:endParaRPr lang="lv-LV"/>
          </a:p>
        </p:txBody>
      </p:sp>
      <p:sp>
        <p:nvSpPr>
          <p:cNvPr id="5" name="Footer Placeholder 4"/>
          <p:cNvSpPr>
            <a:spLocks noGrp="1"/>
          </p:cNvSpPr>
          <p:nvPr>
            <p:ph type="ftr" sz="quarter" idx="11"/>
          </p:nvPr>
        </p:nvSpPr>
        <p:spPr/>
        <p:txBody>
          <a:bodyPr/>
          <a:lstStyle/>
          <a:p>
            <a:endParaRPr lang="lv-LV"/>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512683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1"/>
            <a:ext cx="12192000" cy="6857999"/>
          </a:xfrm>
          <a:prstGeom prst="rect">
            <a:avLst/>
          </a:prstGeom>
          <a:solidFill>
            <a:schemeClr val="bg1">
              <a:lumMod val="95000"/>
            </a:schemeClr>
          </a:solidFill>
        </p:spPr>
        <p:txBody>
          <a:bodyPr anchor="ctr"/>
          <a:lstStyle>
            <a:lvl1pPr marL="0" indent="0" algn="ctr">
              <a:buNone/>
              <a:defRPr sz="1867" baseline="0">
                <a:latin typeface="Arial" pitchFamily="34" charset="0"/>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3" name="Text Placeholder 9"/>
          <p:cNvSpPr txBox="1">
            <a:spLocks/>
          </p:cNvSpPr>
          <p:nvPr userDrawn="1"/>
        </p:nvSpPr>
        <p:spPr>
          <a:xfrm>
            <a:off x="5327915" y="4389107"/>
            <a:ext cx="6864085" cy="768085"/>
          </a:xfrm>
          <a:prstGeom prst="rect">
            <a:avLst/>
          </a:prstGeom>
        </p:spPr>
        <p:txBody>
          <a:bodyPr anchor="ctr"/>
          <a:lstStyle>
            <a:lvl1pPr marL="0" indent="0" algn="l" defTabSz="914400" rtl="0" eaLnBrk="1" latinLnBrk="1" hangingPunct="1">
              <a:spcBef>
                <a:spcPct val="20000"/>
              </a:spcBef>
              <a:buFont typeface="Arial" pitchFamily="34" charset="0"/>
              <a:buNone/>
              <a:defRPr sz="3200" b="0" kern="1200" baseline="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4800" dirty="0">
                <a:solidFill>
                  <a:schemeClr val="tx1">
                    <a:lumMod val="75000"/>
                    <a:lumOff val="25000"/>
                  </a:schemeClr>
                </a:solidFill>
                <a:latin typeface="+mj-lt"/>
              </a:rPr>
              <a:t>SECTION BREAK</a:t>
            </a:r>
          </a:p>
        </p:txBody>
      </p:sp>
      <p:sp>
        <p:nvSpPr>
          <p:cNvPr id="4" name="Text Placeholder 9"/>
          <p:cNvSpPr txBox="1">
            <a:spLocks/>
          </p:cNvSpPr>
          <p:nvPr userDrawn="1"/>
        </p:nvSpPr>
        <p:spPr>
          <a:xfrm>
            <a:off x="5327915" y="5157192"/>
            <a:ext cx="6864085" cy="384043"/>
          </a:xfrm>
          <a:prstGeom prst="rect">
            <a:avLst/>
          </a:prstGeom>
        </p:spPr>
        <p:txBody>
          <a:bodyPr anchor="ctr"/>
          <a:lstStyle>
            <a:lvl1pPr marL="0" indent="0" algn="l" defTabSz="914400" rtl="0" eaLnBrk="1" latinLnBrk="1" hangingPunct="1">
              <a:spcBef>
                <a:spcPct val="20000"/>
              </a:spcBef>
              <a:buFont typeface="Arial" pitchFamily="34" charset="0"/>
              <a:buNone/>
              <a:defRPr sz="1400" b="0" kern="1200" baseline="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600" dirty="0">
                <a:solidFill>
                  <a:schemeClr val="tx1">
                    <a:lumMod val="75000"/>
                    <a:lumOff val="25000"/>
                  </a:schemeClr>
                </a:solidFill>
                <a:latin typeface="+mn-lt"/>
              </a:rPr>
              <a:t>Insert the title of your subtitle Here</a:t>
            </a:r>
          </a:p>
        </p:txBody>
      </p:sp>
    </p:spTree>
    <p:extLst>
      <p:ext uri="{BB962C8B-B14F-4D97-AF65-F5344CB8AC3E}">
        <p14:creationId xmlns:p14="http://schemas.microsoft.com/office/powerpoint/2010/main" val="1119459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1"/>
            <a:ext cx="12192000" cy="6857999"/>
          </a:xfrm>
          <a:prstGeom prst="rect">
            <a:avLst/>
          </a:prstGeom>
          <a:solidFill>
            <a:schemeClr val="bg1">
              <a:lumMod val="95000"/>
            </a:schemeClr>
          </a:solidFill>
        </p:spPr>
        <p:txBody>
          <a:bodyPr tIns="540000" anchor="t"/>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6819299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00094E-5E8A-4223-AF18-ABE2BE89F1BD}" type="datetime1">
              <a:rPr lang="lv-LV" smtClean="0"/>
              <a:t>03.02.2021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1414828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28B51E-047E-4F51-963E-817BCCAA63B2}" type="datetime1">
              <a:rPr lang="lv-LV" smtClean="0"/>
              <a:t>03.02.2021</a:t>
            </a:fld>
            <a:endParaRPr lang="lv-LV"/>
          </a:p>
        </p:txBody>
      </p:sp>
      <p:sp>
        <p:nvSpPr>
          <p:cNvPr id="5" name="Footer Placeholder 4"/>
          <p:cNvSpPr>
            <a:spLocks noGrp="1"/>
          </p:cNvSpPr>
          <p:nvPr>
            <p:ph type="ftr" sz="quarter" idx="11"/>
          </p:nvPr>
        </p:nvSpPr>
        <p:spPr/>
        <p:txBody>
          <a:bodyPr/>
          <a:lstStyle/>
          <a:p>
            <a:endParaRPr lang="lv-LV"/>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3801165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211A24-E1E2-4868-BB10-678F603713C5}" type="datetime1">
              <a:rPr lang="lv-LV" smtClean="0"/>
              <a:t>03.02.2021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354223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0365D7-947B-44EC-9A80-4B8540CC2B11}" type="datetime1">
              <a:rPr lang="lv-LV" smtClean="0"/>
              <a:t>03.02.2021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3882064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73A693-C07E-4B23-84E8-501F5A69650C}" type="datetime1">
              <a:rPr lang="lv-LV" smtClean="0"/>
              <a:t>03.02.2021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179162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5026F0-1899-4218-B395-557F98818AA1}" type="datetime1">
              <a:rPr lang="lv-LV" smtClean="0"/>
              <a:t>03.02.2021</a:t>
            </a:fld>
            <a:endParaRPr lang="lv-LV"/>
          </a:p>
        </p:txBody>
      </p:sp>
      <p:sp>
        <p:nvSpPr>
          <p:cNvPr id="3" name="Footer Placeholder 2"/>
          <p:cNvSpPr>
            <a:spLocks noGrp="1"/>
          </p:cNvSpPr>
          <p:nvPr>
            <p:ph type="ftr" sz="quarter" idx="11"/>
          </p:nvPr>
        </p:nvSpPr>
        <p:spPr/>
        <p:txBody>
          <a:bodyPr/>
          <a:lstStyle/>
          <a:p>
            <a:endParaRPr lang="lv-LV"/>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329873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54F0D-A547-453D-8F95-103ED1282100}" type="datetime1">
              <a:rPr lang="lv-LV" smtClean="0"/>
              <a:t>03.02.2021</a:t>
            </a:fld>
            <a:endParaRPr lang="lv-LV"/>
          </a:p>
        </p:txBody>
      </p:sp>
      <p:sp>
        <p:nvSpPr>
          <p:cNvPr id="6" name="Footer Placeholder 5"/>
          <p:cNvSpPr>
            <a:spLocks noGrp="1"/>
          </p:cNvSpPr>
          <p:nvPr>
            <p:ph type="ftr" sz="quarter" idx="11"/>
          </p:nvPr>
        </p:nvSpPr>
        <p:spPr/>
        <p:txBody>
          <a:bodyPr/>
          <a:lstStyle/>
          <a:p>
            <a:endParaRPr lang="lv-LV"/>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1157777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C9904-C88F-4639-9117-01984617AA84}" type="datetime1">
              <a:rPr lang="lv-LV" smtClean="0"/>
              <a:t>03.02.2021</a:t>
            </a:fld>
            <a:endParaRPr lang="lv-LV"/>
          </a:p>
        </p:txBody>
      </p:sp>
      <p:sp>
        <p:nvSpPr>
          <p:cNvPr id="6" name="Footer Placeholder 5"/>
          <p:cNvSpPr>
            <a:spLocks noGrp="1"/>
          </p:cNvSpPr>
          <p:nvPr>
            <p:ph type="ftr" sz="quarter" idx="11"/>
          </p:nvPr>
        </p:nvSpPr>
        <p:spPr/>
        <p:txBody>
          <a:bodyPr/>
          <a:lstStyle/>
          <a:p>
            <a:endParaRPr lang="lv-LV"/>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2771552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1" cstate="email">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lv-LV"/>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DDA3071-B77D-4DC1-B235-31262CF8974E}" type="datetime1">
              <a:rPr lang="lv-LV" smtClean="0"/>
              <a:t>03.02.2021</a:t>
            </a:fld>
            <a:endParaRPr lang="lv-LV"/>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DE24CA1-950B-482B-A7B7-805FC4F91FD6}" type="slidenum">
              <a:rPr lang="lv-LV" smtClean="0"/>
              <a:t>‹#›</a:t>
            </a:fld>
            <a:endParaRPr lang="lv-LV"/>
          </a:p>
        </p:txBody>
      </p:sp>
    </p:spTree>
    <p:extLst>
      <p:ext uri="{BB962C8B-B14F-4D97-AF65-F5344CB8AC3E}">
        <p14:creationId xmlns:p14="http://schemas.microsoft.com/office/powerpoint/2010/main" val="2499057626"/>
      </p:ext>
    </p:extLst>
  </p:cSld>
  <p:clrMap bg1="dk1" tx1="lt1" bg2="dk2" tx2="lt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40" r:id="rId12"/>
    <p:sldLayoutId id="2147484241" r:id="rId13"/>
    <p:sldLayoutId id="2147484242" r:id="rId14"/>
    <p:sldLayoutId id="2147484243" r:id="rId15"/>
    <p:sldLayoutId id="2147484244" r:id="rId16"/>
    <p:sldLayoutId id="2147484245" r:id="rId17"/>
    <p:sldLayoutId id="2147484246" r:id="rId18"/>
    <p:sldLayoutId id="2147484255" r:id="rId19"/>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4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00263"/>
            <a:ext cx="8824913" cy="2676525"/>
          </a:xfrm>
        </p:spPr>
        <p:txBody>
          <a:bodyPr/>
          <a:lstStyle/>
          <a:p>
            <a:r>
              <a:rPr lang="lv-LV" sz="6000" b="1" dirty="0" smtClean="0">
                <a:solidFill>
                  <a:schemeClr val="tx1">
                    <a:lumMod val="50000"/>
                  </a:schemeClr>
                </a:solidFill>
              </a:rPr>
              <a:t> </a:t>
            </a:r>
            <a:endParaRPr lang="lv-LV" sz="6000" b="1" dirty="0">
              <a:solidFill>
                <a:schemeClr val="tx1">
                  <a:lumMod val="50000"/>
                </a:schemeClr>
              </a:solidFill>
            </a:endParaRPr>
          </a:p>
        </p:txBody>
      </p:sp>
      <p:sp>
        <p:nvSpPr>
          <p:cNvPr id="3" name="Subtitle 2"/>
          <p:cNvSpPr>
            <a:spLocks noGrp="1"/>
          </p:cNvSpPr>
          <p:nvPr>
            <p:ph type="subTitle" idx="4294967295"/>
          </p:nvPr>
        </p:nvSpPr>
        <p:spPr>
          <a:xfrm>
            <a:off x="451926" y="2401887"/>
            <a:ext cx="6293003" cy="2073275"/>
          </a:xfrm>
        </p:spPr>
        <p:txBody>
          <a:bodyPr>
            <a:normAutofit fontScale="70000" lnSpcReduction="20000"/>
          </a:bodyPr>
          <a:lstStyle/>
          <a:p>
            <a:pPr marL="0" lvl="0" indent="0" algn="ctr">
              <a:buClr>
                <a:srgbClr val="0E5F93"/>
              </a:buClr>
              <a:buNone/>
            </a:pPr>
            <a:r>
              <a:rPr lang="lv-LV" sz="4600" b="1" dirty="0" smtClean="0">
                <a:solidFill>
                  <a:schemeClr val="tx2"/>
                </a:solidFill>
              </a:rPr>
              <a:t>Vienotais ārkārtas palīdzības </a:t>
            </a:r>
            <a:r>
              <a:rPr lang="lv-LV" sz="4600" b="1" dirty="0" smtClean="0">
                <a:solidFill>
                  <a:schemeClr val="tx2"/>
                </a:solidFill>
              </a:rPr>
              <a:t>izsaukumu </a:t>
            </a:r>
            <a:r>
              <a:rPr lang="lv-LV" sz="4600" b="1" dirty="0" smtClean="0">
                <a:solidFill>
                  <a:schemeClr val="tx2"/>
                </a:solidFill>
              </a:rPr>
              <a:t>numurs 112</a:t>
            </a:r>
          </a:p>
          <a:p>
            <a:pPr lvl="0">
              <a:buClr>
                <a:srgbClr val="0E5F93"/>
              </a:buClr>
            </a:pPr>
            <a:endParaRPr lang="lv-LV" sz="2000" b="1" dirty="0" smtClean="0">
              <a:solidFill>
                <a:schemeClr val="tx2"/>
              </a:solidFill>
            </a:endParaRPr>
          </a:p>
          <a:p>
            <a:pPr marL="0" lvl="0" indent="0">
              <a:buClr>
                <a:srgbClr val="0E5F93"/>
              </a:buClr>
              <a:buNone/>
            </a:pPr>
            <a:r>
              <a:rPr lang="lv-LV" sz="2600" b="1" dirty="0" smtClean="0">
                <a:solidFill>
                  <a:schemeClr val="tx2"/>
                </a:solidFill>
              </a:rPr>
              <a:t>Informatīvs </a:t>
            </a:r>
            <a:r>
              <a:rPr lang="lv-LV" sz="2600" b="1" dirty="0">
                <a:solidFill>
                  <a:schemeClr val="tx2"/>
                </a:solidFill>
              </a:rPr>
              <a:t>materiāls </a:t>
            </a:r>
            <a:r>
              <a:rPr lang="lv-LV" sz="2600" b="1" dirty="0" smtClean="0">
                <a:solidFill>
                  <a:schemeClr val="tx2"/>
                </a:solidFill>
              </a:rPr>
              <a:t>5. </a:t>
            </a:r>
            <a:r>
              <a:rPr lang="lv-LV" sz="2600" b="1" dirty="0">
                <a:solidFill>
                  <a:schemeClr val="tx2"/>
                </a:solidFill>
              </a:rPr>
              <a:t>– </a:t>
            </a:r>
            <a:r>
              <a:rPr lang="lv-LV" sz="2600" b="1" dirty="0" smtClean="0">
                <a:solidFill>
                  <a:schemeClr val="tx2"/>
                </a:solidFill>
              </a:rPr>
              <a:t>12. </a:t>
            </a:r>
            <a:r>
              <a:rPr lang="lv-LV" sz="2600" b="1" dirty="0">
                <a:solidFill>
                  <a:schemeClr val="tx2"/>
                </a:solidFill>
              </a:rPr>
              <a:t>klases skolēniem</a:t>
            </a:r>
          </a:p>
          <a:p>
            <a:pPr marL="0" lvl="0" indent="0">
              <a:buClr>
                <a:srgbClr val="0E5F93"/>
              </a:buClr>
              <a:buNone/>
            </a:pPr>
            <a:r>
              <a:rPr lang="lv-LV" dirty="0">
                <a:solidFill>
                  <a:schemeClr val="tx2"/>
                </a:solidFill>
              </a:rPr>
              <a:t>© Valsts ugunsdzēsības un glābšanas dienests, 2021</a:t>
            </a:r>
          </a:p>
          <a:p>
            <a:endParaRPr lang="lv-LV" sz="2400" dirty="0">
              <a:solidFill>
                <a:schemeClr val="tx2"/>
              </a:solidFill>
            </a:endParaRPr>
          </a:p>
        </p:txBody>
      </p:sp>
      <p:pic>
        <p:nvPicPr>
          <p:cNvPr id="4" name="Picture 3"/>
          <p:cNvPicPr>
            <a:picLocks noChangeAspect="1"/>
          </p:cNvPicPr>
          <p:nvPr/>
        </p:nvPicPr>
        <p:blipFill>
          <a:blip r:embed="rId3"/>
          <a:stretch>
            <a:fillRect/>
          </a:stretch>
        </p:blipFill>
        <p:spPr>
          <a:xfrm>
            <a:off x="5535861" y="5302936"/>
            <a:ext cx="1209068" cy="1186038"/>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70466" y="1805660"/>
            <a:ext cx="3980699" cy="2444633"/>
          </a:xfrm>
          <a:prstGeom prst="rect">
            <a:avLst/>
          </a:prstGeom>
        </p:spPr>
      </p:pic>
    </p:spTree>
    <p:extLst>
      <p:ext uri="{BB962C8B-B14F-4D97-AF65-F5344CB8AC3E}">
        <p14:creationId xmlns:p14="http://schemas.microsoft.com/office/powerpoint/2010/main" val="3487202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ttēla vietturis 8"/>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1154954" y="846306"/>
            <a:ext cx="8988983" cy="3492456"/>
          </a:xfrm>
        </p:spPr>
      </p:pic>
      <p:sp>
        <p:nvSpPr>
          <p:cNvPr id="14" name="Text Placeholder 13"/>
          <p:cNvSpPr txBox="1">
            <a:spLocks/>
          </p:cNvSpPr>
          <p:nvPr/>
        </p:nvSpPr>
        <p:spPr>
          <a:xfrm>
            <a:off x="3073376" y="846306"/>
            <a:ext cx="6039416" cy="76808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lv-LV" altLang="ko-KR" sz="4800" b="1" dirty="0" smtClean="0">
                <a:solidFill>
                  <a:schemeClr val="tx1">
                    <a:lumMod val="50000"/>
                  </a:schemeClr>
                </a:solidFill>
                <a:latin typeface="Arial" pitchFamily="34" charset="0"/>
                <a:cs typeface="Arial" pitchFamily="34" charset="0"/>
              </a:rPr>
              <a:t>112</a:t>
            </a:r>
            <a:endParaRPr lang="ko-KR" altLang="en-US" sz="4800" b="1" dirty="0">
              <a:solidFill>
                <a:schemeClr val="tx1">
                  <a:lumMod val="50000"/>
                </a:schemeClr>
              </a:solidFill>
              <a:latin typeface="Arial" pitchFamily="34" charset="0"/>
              <a:cs typeface="Arial" pitchFamily="34" charset="0"/>
            </a:endParaRPr>
          </a:p>
        </p:txBody>
      </p:sp>
      <p:sp>
        <p:nvSpPr>
          <p:cNvPr id="15" name="TextBox 14"/>
          <p:cNvSpPr txBox="1"/>
          <p:nvPr/>
        </p:nvSpPr>
        <p:spPr>
          <a:xfrm>
            <a:off x="514820" y="4702217"/>
            <a:ext cx="10849205" cy="2017347"/>
          </a:xfrm>
          <a:prstGeom prst="rect">
            <a:avLst/>
          </a:prstGeom>
          <a:noFill/>
        </p:spPr>
        <p:txBody>
          <a:bodyPr wrap="square" rtlCol="0">
            <a:spAutoFit/>
          </a:bodyPr>
          <a:lstStyle/>
          <a:p>
            <a:pPr algn="ctr">
              <a:lnSpc>
                <a:spcPct val="114000"/>
              </a:lnSpc>
            </a:pPr>
            <a:r>
              <a:rPr lang="lv-LV" sz="2800" b="1" dirty="0">
                <a:solidFill>
                  <a:schemeClr val="bg1"/>
                </a:solidFill>
                <a:latin typeface="Century Gothic" panose="020B0502020202020204" pitchFamily="34" charset="0"/>
              </a:rPr>
              <a:t>Ja 112 zvanu centra dispečers atbild, </a:t>
            </a:r>
          </a:p>
          <a:p>
            <a:pPr algn="ctr">
              <a:lnSpc>
                <a:spcPct val="114000"/>
              </a:lnSpc>
            </a:pPr>
            <a:r>
              <a:rPr lang="lv-LV" sz="2800" b="1" dirty="0">
                <a:solidFill>
                  <a:schemeClr val="bg1"/>
                </a:solidFill>
                <a:latin typeface="Century Gothic" panose="020B0502020202020204" pitchFamily="34" charset="0"/>
              </a:rPr>
              <a:t>ka savienos ar citu dienestu, nenoliec klausuli un </a:t>
            </a:r>
          </a:p>
          <a:p>
            <a:pPr algn="ctr">
              <a:lnSpc>
                <a:spcPct val="114000"/>
              </a:lnSpc>
            </a:pPr>
            <a:r>
              <a:rPr lang="lv-LV" sz="2800" b="1" dirty="0">
                <a:solidFill>
                  <a:schemeClr val="bg1"/>
                </a:solidFill>
                <a:latin typeface="Century Gothic" panose="020B0502020202020204" pitchFamily="34" charset="0"/>
              </a:rPr>
              <a:t>gaidi savienojumu!</a:t>
            </a:r>
          </a:p>
          <a:p>
            <a:pPr algn="ctr"/>
            <a:endParaRPr lang="en-US" altLang="ko-KR" sz="2933" dirty="0">
              <a:solidFill>
                <a:schemeClr val="bg1"/>
              </a:solidFill>
              <a:latin typeface="Bookman Old Style" panose="02050604050505020204" pitchFamily="18" charset="0"/>
              <a:cs typeface="Arial"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820" y="5710891"/>
            <a:ext cx="640135" cy="627942"/>
          </a:xfrm>
          <a:prstGeom prst="rect">
            <a:avLst/>
          </a:prstGeom>
        </p:spPr>
      </p:pic>
      <p:sp>
        <p:nvSpPr>
          <p:cNvPr id="2" name="Slide Number Placeholder 1"/>
          <p:cNvSpPr>
            <a:spLocks noGrp="1"/>
          </p:cNvSpPr>
          <p:nvPr>
            <p:ph type="sldNum" sz="quarter" idx="12"/>
          </p:nvPr>
        </p:nvSpPr>
        <p:spPr/>
        <p:txBody>
          <a:bodyPr/>
          <a:lstStyle/>
          <a:p>
            <a:fld id="{DDE24CA1-950B-482B-A7B7-805FC4F91FD6}" type="slidenum">
              <a:rPr lang="lv-LV" smtClean="0"/>
              <a:t>10</a:t>
            </a:fld>
            <a:endParaRPr lang="lv-LV"/>
          </a:p>
        </p:txBody>
      </p:sp>
    </p:spTree>
    <p:extLst>
      <p:ext uri="{BB962C8B-B14F-4D97-AF65-F5344CB8AC3E}">
        <p14:creationId xmlns:p14="http://schemas.microsoft.com/office/powerpoint/2010/main" val="1511491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4000" b="1" dirty="0" smtClean="0">
                <a:solidFill>
                  <a:schemeClr val="bg1"/>
                </a:solidFill>
              </a:rPr>
              <a:t>Kā pareizi rīkoties?</a:t>
            </a:r>
            <a:endParaRPr lang="lv-LV" sz="4000" b="1" dirty="0">
              <a:solidFill>
                <a:schemeClr val="bg1"/>
              </a:solidFill>
            </a:endParaRPr>
          </a:p>
        </p:txBody>
      </p:sp>
      <p:sp>
        <p:nvSpPr>
          <p:cNvPr id="3" name="Content Placeholder 2"/>
          <p:cNvSpPr>
            <a:spLocks noGrp="1"/>
          </p:cNvSpPr>
          <p:nvPr>
            <p:ph idx="4294967295"/>
          </p:nvPr>
        </p:nvSpPr>
        <p:spPr>
          <a:xfrm>
            <a:off x="8988425" y="2603500"/>
            <a:ext cx="3203575" cy="3416300"/>
          </a:xfrm>
        </p:spPr>
        <p:txBody>
          <a:bodyPr>
            <a:normAutofit/>
          </a:bodyPr>
          <a:lstStyle/>
          <a:p>
            <a:pPr marL="0" indent="0">
              <a:buNone/>
            </a:pPr>
            <a:endParaRPr lang="lv-LV" sz="2400" dirty="0">
              <a:solidFill>
                <a:schemeClr val="tx1">
                  <a:lumMod val="75000"/>
                </a:schemeClr>
              </a:solidFill>
            </a:endParaRPr>
          </a:p>
          <a:p>
            <a:pPr marL="0" indent="0">
              <a:buNone/>
            </a:pPr>
            <a:endParaRPr lang="lv-LV" sz="2400" dirty="0">
              <a:solidFill>
                <a:schemeClr val="tx1">
                  <a:lumMod val="75000"/>
                </a:schemeClr>
              </a:solidFill>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98108" y="2192867"/>
            <a:ext cx="1404333" cy="4542480"/>
          </a:xfrm>
          <a:prstGeom prst="rect">
            <a:avLst/>
          </a:prstGeom>
        </p:spPr>
      </p:pic>
      <p:sp>
        <p:nvSpPr>
          <p:cNvPr id="5" name="Oval Callout 4"/>
          <p:cNvSpPr/>
          <p:nvPr/>
        </p:nvSpPr>
        <p:spPr>
          <a:xfrm>
            <a:off x="5139266" y="2497666"/>
            <a:ext cx="6019801" cy="2813635"/>
          </a:xfrm>
          <a:prstGeom prst="wedgeEllipseCallout">
            <a:avLst>
              <a:gd name="adj1" fmla="val -81784"/>
              <a:gd name="adj2" fmla="val -41817"/>
            </a:avLst>
          </a:prstGeom>
          <a:noFill/>
          <a:ln w="38100">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smtClean="0"/>
              <a:t>Pareiza rīcība ir vienkārša! Noticis negadījums - </a:t>
            </a:r>
            <a:r>
              <a:rPr lang="lv-LV" sz="2400" b="1" dirty="0" smtClean="0">
                <a:solidFill>
                  <a:srgbClr val="D20C32"/>
                </a:solidFill>
              </a:rPr>
              <a:t>zvanu</a:t>
            </a:r>
            <a:r>
              <a:rPr lang="lv-LV" sz="2400" dirty="0" smtClean="0"/>
              <a:t> uz 112 vai uzmeklēju pieaugušo, ja pats nevaru piezvanīt, un </a:t>
            </a:r>
            <a:r>
              <a:rPr lang="lv-LV" sz="2400" b="1" dirty="0" smtClean="0">
                <a:solidFill>
                  <a:srgbClr val="D20C32"/>
                </a:solidFill>
              </a:rPr>
              <a:t>sagaidu</a:t>
            </a:r>
            <a:r>
              <a:rPr lang="lv-LV" sz="2400" dirty="0" smtClean="0"/>
              <a:t> operatīvos dienestus!</a:t>
            </a:r>
            <a:endParaRPr lang="lv-LV" sz="2400" dirty="0"/>
          </a:p>
        </p:txBody>
      </p:sp>
      <p:sp>
        <p:nvSpPr>
          <p:cNvPr id="6" name="Slide Number Placeholder 5"/>
          <p:cNvSpPr>
            <a:spLocks noGrp="1"/>
          </p:cNvSpPr>
          <p:nvPr>
            <p:ph type="sldNum" sz="quarter" idx="12"/>
          </p:nvPr>
        </p:nvSpPr>
        <p:spPr/>
        <p:txBody>
          <a:bodyPr/>
          <a:lstStyle/>
          <a:p>
            <a:fld id="{DDE24CA1-950B-482B-A7B7-805FC4F91FD6}" type="slidenum">
              <a:rPr lang="lv-LV" smtClean="0"/>
              <a:t>11</a:t>
            </a:fld>
            <a:endParaRPr lang="lv-LV"/>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111" y="5992993"/>
            <a:ext cx="640135" cy="62794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1599" y="5992993"/>
            <a:ext cx="1760937" cy="628519"/>
          </a:xfrm>
          <a:prstGeom prst="rect">
            <a:avLst/>
          </a:prstGeom>
        </p:spPr>
      </p:pic>
    </p:spTree>
    <p:extLst>
      <p:ext uri="{BB962C8B-B14F-4D97-AF65-F5344CB8AC3E}">
        <p14:creationId xmlns:p14="http://schemas.microsoft.com/office/powerpoint/2010/main" val="947053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816" y="980849"/>
            <a:ext cx="3926639" cy="1600200"/>
          </a:xfrm>
        </p:spPr>
        <p:txBody>
          <a:bodyPr/>
          <a:lstStyle/>
          <a:p>
            <a:r>
              <a:rPr lang="lv-LV" sz="3200" b="1" dirty="0" smtClean="0">
                <a:solidFill>
                  <a:schemeClr val="bg1"/>
                </a:solidFill>
                <a:effectLst>
                  <a:outerShdw blurRad="38100" dist="38100" dir="2700000" algn="tl">
                    <a:srgbClr val="000000">
                      <a:alpha val="43137"/>
                    </a:srgbClr>
                  </a:outerShdw>
                </a:effectLst>
              </a:rPr>
              <a:t>Kā rīkoties, ja nejauši piezvanīts uz 112?</a:t>
            </a:r>
            <a:endParaRPr lang="lv-LV" sz="3200" b="1" dirty="0">
              <a:solidFill>
                <a:schemeClr val="bg1"/>
              </a:solidFill>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662437" y="1978172"/>
            <a:ext cx="3907183" cy="4572000"/>
          </a:xfrm>
        </p:spPr>
        <p:txBody>
          <a:bodyPr>
            <a:normAutofit/>
          </a:bodyPr>
          <a:lstStyle/>
          <a:p>
            <a:r>
              <a:rPr lang="lv-LV" sz="2400" b="1" dirty="0">
                <a:solidFill>
                  <a:schemeClr val="bg1"/>
                </a:solidFill>
              </a:rPr>
              <a:t>N</a:t>
            </a:r>
            <a:r>
              <a:rPr lang="lv-LV" sz="2400" b="1" dirty="0" smtClean="0">
                <a:solidFill>
                  <a:schemeClr val="bg1"/>
                </a:solidFill>
              </a:rPr>
              <a:t>enoliec klausuli!</a:t>
            </a:r>
          </a:p>
          <a:p>
            <a:pPr marL="0" indent="0">
              <a:buNone/>
            </a:pPr>
            <a:endParaRPr lang="lv-LV" sz="2400" dirty="0" smtClean="0">
              <a:solidFill>
                <a:schemeClr val="bg1"/>
              </a:solidFill>
            </a:endParaRPr>
          </a:p>
          <a:p>
            <a:r>
              <a:rPr lang="lv-LV" sz="2400" b="1" dirty="0" smtClean="0">
                <a:solidFill>
                  <a:schemeClr val="bg1"/>
                </a:solidFill>
              </a:rPr>
              <a:t>Izstāsti dispečeram, ka </a:t>
            </a:r>
            <a:r>
              <a:rPr lang="lv-LV" sz="2400" b="1" dirty="0" smtClean="0">
                <a:solidFill>
                  <a:schemeClr val="bg1"/>
                </a:solidFill>
              </a:rPr>
              <a:t>Tev </a:t>
            </a:r>
            <a:r>
              <a:rPr lang="lv-LV" sz="2400" b="1" dirty="0" smtClean="0">
                <a:solidFill>
                  <a:schemeClr val="bg1"/>
                </a:solidFill>
              </a:rPr>
              <a:t>viss kārtībā </a:t>
            </a:r>
            <a:r>
              <a:rPr lang="lv-LV" sz="2000" dirty="0" smtClean="0">
                <a:solidFill>
                  <a:schemeClr val="bg1"/>
                </a:solidFill>
              </a:rPr>
              <a:t>un palīdzība nav nepieciešama!</a:t>
            </a:r>
            <a:endParaRPr lang="lv-LV" sz="2000" dirty="0">
              <a:solidFill>
                <a:schemeClr val="bg1"/>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111" y="5992993"/>
            <a:ext cx="640135" cy="627942"/>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1599" y="5992993"/>
            <a:ext cx="1760937" cy="628519"/>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02140" y="2075449"/>
            <a:ext cx="2244532" cy="4474723"/>
          </a:xfrm>
          <a:prstGeom prst="rect">
            <a:avLst/>
          </a:prstGeom>
        </p:spPr>
      </p:pic>
      <p:sp>
        <p:nvSpPr>
          <p:cNvPr id="11" name="Oval Callout 10"/>
          <p:cNvSpPr/>
          <p:nvPr/>
        </p:nvSpPr>
        <p:spPr>
          <a:xfrm>
            <a:off x="4722885" y="214010"/>
            <a:ext cx="3837455" cy="1861439"/>
          </a:xfrm>
          <a:prstGeom prst="wedgeEllipseCallout">
            <a:avLst>
              <a:gd name="adj1" fmla="val 26844"/>
              <a:gd name="adj2" fmla="val 63061"/>
            </a:avLst>
          </a:prstGeom>
          <a:noFill/>
          <a:ln w="38100">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a:solidFill>
                  <a:schemeClr val="tx1">
                    <a:lumMod val="50000"/>
                  </a:schemeClr>
                </a:solidFill>
              </a:rPr>
              <a:t>Telefons saspiedies kabatā un </a:t>
            </a:r>
            <a:r>
              <a:rPr lang="lv-LV" sz="2400" dirty="0" smtClean="0">
                <a:solidFill>
                  <a:schemeClr val="tx1">
                    <a:lumMod val="50000"/>
                  </a:schemeClr>
                </a:solidFill>
              </a:rPr>
              <a:t>mani savieno </a:t>
            </a:r>
            <a:r>
              <a:rPr lang="lv-LV" sz="2400" dirty="0">
                <a:solidFill>
                  <a:schemeClr val="tx1">
                    <a:lumMod val="50000"/>
                  </a:schemeClr>
                </a:solidFill>
              </a:rPr>
              <a:t>ar 112</a:t>
            </a:r>
          </a:p>
          <a:p>
            <a:pPr algn="ctr"/>
            <a:endParaRPr lang="lv-LV" sz="2400" dirty="0"/>
          </a:p>
        </p:txBody>
      </p:sp>
      <p:sp>
        <p:nvSpPr>
          <p:cNvPr id="12" name="Oval Callout 11"/>
          <p:cNvSpPr/>
          <p:nvPr/>
        </p:nvSpPr>
        <p:spPr>
          <a:xfrm>
            <a:off x="4831290" y="2707509"/>
            <a:ext cx="2908570" cy="2772383"/>
          </a:xfrm>
          <a:prstGeom prst="wedgeEllipseCallout">
            <a:avLst>
              <a:gd name="adj1" fmla="val 49567"/>
              <a:gd name="adj2" fmla="val -51755"/>
            </a:avLst>
          </a:prstGeom>
          <a:noFill/>
          <a:ln w="38100">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a:solidFill>
                  <a:schemeClr val="tx1">
                    <a:lumMod val="50000"/>
                  </a:schemeClr>
                </a:solidFill>
              </a:rPr>
              <a:t>Sajaucu telefona numuru </a:t>
            </a:r>
            <a:r>
              <a:rPr lang="lv-LV" sz="2400" dirty="0" smtClean="0">
                <a:solidFill>
                  <a:schemeClr val="tx1">
                    <a:lumMod val="50000"/>
                  </a:schemeClr>
                </a:solidFill>
              </a:rPr>
              <a:t>un mani savieno </a:t>
            </a:r>
            <a:r>
              <a:rPr lang="lv-LV" sz="2400" dirty="0">
                <a:solidFill>
                  <a:schemeClr val="tx1">
                    <a:lumMod val="50000"/>
                  </a:schemeClr>
                </a:solidFill>
              </a:rPr>
              <a:t>ar 112</a:t>
            </a:r>
          </a:p>
          <a:p>
            <a:pPr algn="ctr"/>
            <a:endParaRPr lang="lv-LV" sz="2400" dirty="0"/>
          </a:p>
        </p:txBody>
      </p:sp>
      <p:sp>
        <p:nvSpPr>
          <p:cNvPr id="13" name="Oval Callout 12"/>
          <p:cNvSpPr/>
          <p:nvPr/>
        </p:nvSpPr>
        <p:spPr>
          <a:xfrm>
            <a:off x="9314832" y="2369573"/>
            <a:ext cx="2621530" cy="2826291"/>
          </a:xfrm>
          <a:prstGeom prst="wedgeEllipseCallout">
            <a:avLst>
              <a:gd name="adj1" fmla="val -62000"/>
              <a:gd name="adj2" fmla="val -35908"/>
            </a:avLst>
          </a:prstGeom>
          <a:noFill/>
          <a:ln w="38100">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000" dirty="0">
                <a:solidFill>
                  <a:schemeClr val="tx1">
                    <a:lumMod val="50000"/>
                  </a:schemeClr>
                </a:solidFill>
              </a:rPr>
              <a:t>Mazā </a:t>
            </a:r>
            <a:r>
              <a:rPr lang="lv-LV" sz="2000" dirty="0" smtClean="0">
                <a:solidFill>
                  <a:schemeClr val="tx1">
                    <a:lumMod val="50000"/>
                  </a:schemeClr>
                </a:solidFill>
              </a:rPr>
              <a:t>māsa </a:t>
            </a:r>
            <a:r>
              <a:rPr lang="lv-LV" sz="2000" dirty="0">
                <a:solidFill>
                  <a:schemeClr val="tx1">
                    <a:lumMod val="50000"/>
                  </a:schemeClr>
                </a:solidFill>
              </a:rPr>
              <a:t>vai brālis spēlējoties saspieda pogas un </a:t>
            </a:r>
            <a:r>
              <a:rPr lang="lv-LV" sz="2000" dirty="0" smtClean="0">
                <a:solidFill>
                  <a:schemeClr val="tx1">
                    <a:lumMod val="50000"/>
                  </a:schemeClr>
                </a:solidFill>
              </a:rPr>
              <a:t>sazvana </a:t>
            </a:r>
            <a:r>
              <a:rPr lang="lv-LV" sz="2000" dirty="0">
                <a:solidFill>
                  <a:schemeClr val="tx1">
                    <a:lumMod val="50000"/>
                  </a:schemeClr>
                </a:solidFill>
              </a:rPr>
              <a:t>112</a:t>
            </a:r>
          </a:p>
        </p:txBody>
      </p:sp>
      <p:sp>
        <p:nvSpPr>
          <p:cNvPr id="3" name="Slide Number Placeholder 2"/>
          <p:cNvSpPr>
            <a:spLocks noGrp="1"/>
          </p:cNvSpPr>
          <p:nvPr>
            <p:ph type="sldNum" sz="quarter" idx="12"/>
          </p:nvPr>
        </p:nvSpPr>
        <p:spPr/>
        <p:txBody>
          <a:bodyPr/>
          <a:lstStyle/>
          <a:p>
            <a:fld id="{DDE24CA1-950B-482B-A7B7-805FC4F91FD6}" type="slidenum">
              <a:rPr lang="lv-LV" smtClean="0"/>
              <a:t>12</a:t>
            </a:fld>
            <a:endParaRPr lang="lv-LV"/>
          </a:p>
        </p:txBody>
      </p:sp>
    </p:spTree>
    <p:extLst>
      <p:ext uri="{BB962C8B-B14F-4D97-AF65-F5344CB8AC3E}">
        <p14:creationId xmlns:p14="http://schemas.microsoft.com/office/powerpoint/2010/main" val="3621275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3200" dirty="0" smtClean="0"/>
              <a:t> </a:t>
            </a:r>
            <a:endParaRPr lang="lv-LV" sz="3200" dirty="0"/>
          </a:p>
        </p:txBody>
      </p:sp>
      <p:sp>
        <p:nvSpPr>
          <p:cNvPr id="4" name="Text Placeholder 3"/>
          <p:cNvSpPr>
            <a:spLocks noGrp="1"/>
          </p:cNvSpPr>
          <p:nvPr>
            <p:ph type="body" sz="half" idx="2"/>
          </p:nvPr>
        </p:nvSpPr>
        <p:spPr>
          <a:xfrm>
            <a:off x="1283980" y="5009617"/>
            <a:ext cx="8825656" cy="577481"/>
          </a:xfrm>
        </p:spPr>
        <p:txBody>
          <a:bodyPr>
            <a:normAutofit fontScale="25000" lnSpcReduction="20000"/>
          </a:bodyPr>
          <a:lstStyle/>
          <a:p>
            <a:pPr algn="ctr"/>
            <a:r>
              <a:rPr lang="lv-LV" sz="11200" b="1" dirty="0" smtClean="0">
                <a:solidFill>
                  <a:schemeClr val="bg1"/>
                </a:solidFill>
                <a:latin typeface="Century Gothic" panose="020B0502020202020204" pitchFamily="34" charset="0"/>
              </a:rPr>
              <a:t>Ja atrodies Eiropas valstīs – ceļo, mācies vai strādā un nepieciešama operatīvo dienestu palīdzība, zvani uz tālruņa numuru 112!</a:t>
            </a:r>
          </a:p>
          <a:p>
            <a:pPr algn="ctr"/>
            <a:endParaRPr lang="lv-LV" sz="1400" dirty="0">
              <a:solidFill>
                <a:schemeClr val="bg1"/>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20" y="5469550"/>
            <a:ext cx="640135" cy="627942"/>
          </a:xfrm>
          <a:prstGeom prst="rect">
            <a:avLst/>
          </a:prstGeom>
        </p:spPr>
      </p:pic>
      <p:pic>
        <p:nvPicPr>
          <p:cNvPr id="11" name="Picture Placeholder 6">
            <a:extLst>
              <a:ext uri="{FF2B5EF4-FFF2-40B4-BE49-F238E27FC236}">
                <a16:creationId xmlns:a16="http://schemas.microsoft.com/office/drawing/2014/main" xmlns="" id="{A8504203-443E-44C4-99E4-C181472F0BA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72429" y="323784"/>
            <a:ext cx="4799686" cy="3125037"/>
          </a:xfrm>
          <a:custGeom>
            <a:avLst/>
            <a:gdLst>
              <a:gd name="connsiteX0" fmla="*/ 83549 w 5454639"/>
              <a:gd name="connsiteY0" fmla="*/ 0 h 3551472"/>
              <a:gd name="connsiteX1" fmla="*/ 5454639 w 5454639"/>
              <a:gd name="connsiteY1" fmla="*/ 0 h 3551472"/>
              <a:gd name="connsiteX2" fmla="*/ 5454639 w 5454639"/>
              <a:gd name="connsiteY2" fmla="*/ 3218939 h 3551472"/>
              <a:gd name="connsiteX3" fmla="*/ 5364200 w 5454639"/>
              <a:gd name="connsiteY3" fmla="*/ 3268786 h 3551472"/>
              <a:gd name="connsiteX4" fmla="*/ 4240086 w 5454639"/>
              <a:gd name="connsiteY4" fmla="*/ 3551472 h 3551472"/>
              <a:gd name="connsiteX5" fmla="*/ 0 w 5454639"/>
              <a:gd name="connsiteY5" fmla="*/ 375625 h 3551472"/>
              <a:gd name="connsiteX6" fmla="*/ 79376 w 5454639"/>
              <a:gd name="connsiteY6" fmla="*/ 6954 h 35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4639" h="3551472">
                <a:moveTo>
                  <a:pt x="83549" y="0"/>
                </a:moveTo>
                <a:lnTo>
                  <a:pt x="5454639" y="0"/>
                </a:lnTo>
                <a:lnTo>
                  <a:pt x="5454639" y="3218939"/>
                </a:lnTo>
                <a:lnTo>
                  <a:pt x="5364200" y="3268786"/>
                </a:lnTo>
                <a:cubicBezTo>
                  <a:pt x="5000487" y="3447888"/>
                  <a:pt x="4616759" y="3551472"/>
                  <a:pt x="4240086" y="3551472"/>
                </a:cubicBezTo>
                <a:cubicBezTo>
                  <a:pt x="2733394" y="3551472"/>
                  <a:pt x="0" y="1894128"/>
                  <a:pt x="0" y="375625"/>
                </a:cubicBezTo>
                <a:cubicBezTo>
                  <a:pt x="0" y="233265"/>
                  <a:pt x="27831" y="111432"/>
                  <a:pt x="79376" y="6954"/>
                </a:cubicBezTo>
                <a:close/>
              </a:path>
            </a:pathLst>
          </a:custGeom>
        </p:spPr>
      </p:pic>
      <p:sp>
        <p:nvSpPr>
          <p:cNvPr id="8" name="Title 1"/>
          <p:cNvSpPr txBox="1">
            <a:spLocks/>
          </p:cNvSpPr>
          <p:nvPr/>
        </p:nvSpPr>
        <p:spPr bwMode="gray">
          <a:xfrm>
            <a:off x="6622181" y="1309303"/>
            <a:ext cx="4473358" cy="1536594"/>
          </a:xfrm>
          <a:prstGeom prst="rect">
            <a:avLst/>
          </a:prstGeom>
        </p:spPr>
        <p:txBody>
          <a:bodyPr vert="horz" lIns="91440" tIns="45720" rIns="91440" bIns="45720" rtlCol="0" anchor="b">
            <a:noAutofit/>
          </a:bodyPr>
          <a:lstStyle>
            <a:lvl1pPr algn="l" defTabSz="4572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lv-LV" sz="3200" smtClean="0"/>
              <a:t> </a:t>
            </a:r>
            <a:endParaRPr lang="lv-LV" sz="3200" dirty="0"/>
          </a:p>
        </p:txBody>
      </p:sp>
      <p:sp>
        <p:nvSpPr>
          <p:cNvPr id="15" name="Taisnstūris 21"/>
          <p:cNvSpPr/>
          <p:nvPr/>
        </p:nvSpPr>
        <p:spPr>
          <a:xfrm>
            <a:off x="3837346" y="717288"/>
            <a:ext cx="6272290" cy="4062651"/>
          </a:xfrm>
          <a:prstGeom prst="rect">
            <a:avLst/>
          </a:prstGeom>
        </p:spPr>
        <p:txBody>
          <a:bodyPr wrap="square">
            <a:spAutoFit/>
          </a:bodyPr>
          <a:lstStyle/>
          <a:p>
            <a:pPr marL="0" lvl="1" algn="just"/>
            <a:r>
              <a:rPr lang="lv-LV" sz="2400" dirty="0">
                <a:latin typeface="Century Gothic" panose="020B0502020202020204" pitchFamily="34" charset="0"/>
              </a:rPr>
              <a:t>112 darbojas ne tikai </a:t>
            </a:r>
            <a:r>
              <a:rPr lang="lv-LV" sz="2400" b="1" dirty="0">
                <a:latin typeface="Century Gothic" panose="020B0502020202020204" pitchFamily="34" charset="0"/>
              </a:rPr>
              <a:t>Eiropas </a:t>
            </a:r>
            <a:r>
              <a:rPr lang="lv-LV" sz="2400" b="1" dirty="0" smtClean="0">
                <a:latin typeface="Century Gothic" panose="020B0502020202020204" pitchFamily="34" charset="0"/>
              </a:rPr>
              <a:t>Savienības dalībvalstīs</a:t>
            </a:r>
            <a:r>
              <a:rPr lang="lv-LV" sz="2400" dirty="0">
                <a:latin typeface="Century Gothic" panose="020B0502020202020204" pitchFamily="34" charset="0"/>
              </a:rPr>
              <a:t>, bet arī: </a:t>
            </a:r>
          </a:p>
          <a:p>
            <a:pPr marL="380990" lvl="1" indent="-380990" algn="just">
              <a:buFont typeface="Arial" panose="020B0604020202020204" pitchFamily="34" charset="0"/>
              <a:buChar char="•"/>
            </a:pPr>
            <a:r>
              <a:rPr lang="lv-LV" dirty="0">
                <a:latin typeface="Century Gothic" panose="020B0502020202020204" pitchFamily="34" charset="0"/>
              </a:rPr>
              <a:t>Islandē, </a:t>
            </a:r>
          </a:p>
          <a:p>
            <a:pPr marL="380990" lvl="1" indent="-380990" algn="just">
              <a:buFont typeface="Arial" panose="020B0604020202020204" pitchFamily="34" charset="0"/>
              <a:buChar char="•"/>
            </a:pPr>
            <a:r>
              <a:rPr lang="lv-LV" dirty="0">
                <a:latin typeface="Century Gothic" panose="020B0502020202020204" pitchFamily="34" charset="0"/>
              </a:rPr>
              <a:t>Norvēģijā,</a:t>
            </a:r>
          </a:p>
          <a:p>
            <a:pPr marL="380990" lvl="1" indent="-380990" algn="just">
              <a:buFont typeface="Arial" panose="020B0604020202020204" pitchFamily="34" charset="0"/>
              <a:buChar char="•"/>
            </a:pPr>
            <a:r>
              <a:rPr lang="lv-LV" dirty="0">
                <a:latin typeface="Century Gothic" panose="020B0502020202020204" pitchFamily="34" charset="0"/>
              </a:rPr>
              <a:t>Holandē,</a:t>
            </a:r>
          </a:p>
          <a:p>
            <a:pPr marL="380990" lvl="1" indent="-380990" algn="just">
              <a:buFont typeface="Arial" panose="020B0604020202020204" pitchFamily="34" charset="0"/>
              <a:buChar char="•"/>
            </a:pPr>
            <a:r>
              <a:rPr lang="lv-LV" dirty="0">
                <a:latin typeface="Century Gothic" panose="020B0502020202020204" pitchFamily="34" charset="0"/>
              </a:rPr>
              <a:t>Lihtenšteinā,</a:t>
            </a:r>
          </a:p>
          <a:p>
            <a:pPr marL="380990" lvl="1" indent="-380990" algn="just">
              <a:buFont typeface="Arial" panose="020B0604020202020204" pitchFamily="34" charset="0"/>
              <a:buChar char="•"/>
            </a:pPr>
            <a:r>
              <a:rPr lang="lv-LV" dirty="0">
                <a:latin typeface="Century Gothic" panose="020B0502020202020204" pitchFamily="34" charset="0"/>
              </a:rPr>
              <a:t>Šveicē,</a:t>
            </a:r>
          </a:p>
          <a:p>
            <a:pPr marL="380990" lvl="1" indent="-380990" algn="just">
              <a:buFont typeface="Arial" panose="020B0604020202020204" pitchFamily="34" charset="0"/>
              <a:buChar char="•"/>
            </a:pPr>
            <a:r>
              <a:rPr lang="lv-LV" dirty="0">
                <a:latin typeface="Century Gothic" panose="020B0502020202020204" pitchFamily="34" charset="0"/>
              </a:rPr>
              <a:t>Monako,</a:t>
            </a:r>
          </a:p>
          <a:p>
            <a:pPr marL="380990" lvl="1" indent="-380990" algn="just">
              <a:buFont typeface="Arial" panose="020B0604020202020204" pitchFamily="34" charset="0"/>
              <a:buChar char="•"/>
            </a:pPr>
            <a:r>
              <a:rPr lang="lv-LV" dirty="0">
                <a:latin typeface="Century Gothic" panose="020B0502020202020204" pitchFamily="34" charset="0"/>
              </a:rPr>
              <a:t>Vatikānā,</a:t>
            </a:r>
          </a:p>
          <a:p>
            <a:pPr marL="380990" lvl="1" indent="-380990" algn="just">
              <a:buFont typeface="Arial" panose="020B0604020202020204" pitchFamily="34" charset="0"/>
              <a:buChar char="•"/>
            </a:pPr>
            <a:r>
              <a:rPr lang="lv-LV" dirty="0">
                <a:latin typeface="Century Gothic" panose="020B0502020202020204" pitchFamily="34" charset="0"/>
              </a:rPr>
              <a:t>Serbijā</a:t>
            </a:r>
            <a:r>
              <a:rPr lang="lv-LV" dirty="0" smtClean="0">
                <a:latin typeface="Century Gothic" panose="020B0502020202020204" pitchFamily="34" charset="0"/>
              </a:rPr>
              <a:t>,</a:t>
            </a:r>
          </a:p>
          <a:p>
            <a:pPr marL="380990" lvl="1" indent="-380990" algn="just">
              <a:buFont typeface="Arial" panose="020B0604020202020204" pitchFamily="34" charset="0"/>
              <a:buChar char="•"/>
            </a:pPr>
            <a:r>
              <a:rPr lang="lv-LV" dirty="0" smtClean="0">
                <a:latin typeface="Century Gothic" panose="020B0502020202020204" pitchFamily="34" charset="0"/>
              </a:rPr>
              <a:t>Lielbritānijā,</a:t>
            </a:r>
            <a:endParaRPr lang="lv-LV" dirty="0">
              <a:latin typeface="Century Gothic" panose="020B0502020202020204" pitchFamily="34" charset="0"/>
            </a:endParaRPr>
          </a:p>
          <a:p>
            <a:pPr marL="380990" lvl="1" indent="-380990" algn="just">
              <a:buFont typeface="Arial" panose="020B0604020202020204" pitchFamily="34" charset="0"/>
              <a:buChar char="•"/>
            </a:pPr>
            <a:endParaRPr lang="lv-LV" sz="2400" dirty="0">
              <a:latin typeface="Bookman Old Style" panose="02050604050505020204" pitchFamily="18" charset="0"/>
            </a:endParaRPr>
          </a:p>
          <a:p>
            <a:pPr marL="0" lvl="1" algn="just"/>
            <a:endParaRPr lang="lv-LV" sz="2400" dirty="0">
              <a:latin typeface="Bookman Old Style" panose="02050604050505020204" pitchFamily="18" charset="0"/>
            </a:endParaRPr>
          </a:p>
        </p:txBody>
      </p:sp>
      <p:sp>
        <p:nvSpPr>
          <p:cNvPr id="16" name="Taisnstūris 2"/>
          <p:cNvSpPr/>
          <p:nvPr/>
        </p:nvSpPr>
        <p:spPr>
          <a:xfrm>
            <a:off x="6622181" y="1435456"/>
            <a:ext cx="5472395" cy="2339102"/>
          </a:xfrm>
          <a:prstGeom prst="rect">
            <a:avLst/>
          </a:prstGeom>
        </p:spPr>
        <p:txBody>
          <a:bodyPr wrap="square">
            <a:spAutoFit/>
          </a:bodyPr>
          <a:lstStyle/>
          <a:p>
            <a:pPr marL="380990" lvl="1" indent="-380990" algn="just">
              <a:buFont typeface="Arial" panose="020B0604020202020204" pitchFamily="34" charset="0"/>
              <a:buChar char="•"/>
            </a:pPr>
            <a:r>
              <a:rPr lang="lv-LV" dirty="0">
                <a:latin typeface="Century Gothic" panose="020B0502020202020204" pitchFamily="34" charset="0"/>
              </a:rPr>
              <a:t>Maķedonijā,</a:t>
            </a:r>
          </a:p>
          <a:p>
            <a:pPr marL="380990" lvl="1" indent="-380990" algn="just">
              <a:buFont typeface="Arial" panose="020B0604020202020204" pitchFamily="34" charset="0"/>
              <a:buChar char="•"/>
            </a:pPr>
            <a:r>
              <a:rPr lang="lv-LV" dirty="0">
                <a:latin typeface="Century Gothic" panose="020B0502020202020204" pitchFamily="34" charset="0"/>
              </a:rPr>
              <a:t>Gruzijā, </a:t>
            </a:r>
          </a:p>
          <a:p>
            <a:pPr marL="380990" lvl="1" indent="-380990" algn="just">
              <a:buFont typeface="Arial" panose="020B0604020202020204" pitchFamily="34" charset="0"/>
              <a:buChar char="•"/>
            </a:pPr>
            <a:r>
              <a:rPr lang="lv-LV" dirty="0">
                <a:latin typeface="Century Gothic" panose="020B0502020202020204" pitchFamily="34" charset="0"/>
              </a:rPr>
              <a:t>Sanmarīno, </a:t>
            </a:r>
          </a:p>
          <a:p>
            <a:pPr marL="380990" lvl="1" indent="-380990" algn="just">
              <a:buFont typeface="Arial" panose="020B0604020202020204" pitchFamily="34" charset="0"/>
              <a:buChar char="•"/>
            </a:pPr>
            <a:r>
              <a:rPr lang="lv-LV" dirty="0">
                <a:latin typeface="Century Gothic" panose="020B0502020202020204" pitchFamily="34" charset="0"/>
              </a:rPr>
              <a:t>Farēru salās, </a:t>
            </a:r>
          </a:p>
          <a:p>
            <a:pPr marL="380990" lvl="1" indent="-380990" algn="just">
              <a:buFont typeface="Arial" panose="020B0604020202020204" pitchFamily="34" charset="0"/>
              <a:buChar char="•"/>
            </a:pPr>
            <a:r>
              <a:rPr lang="lv-LV" dirty="0">
                <a:latin typeface="Century Gothic" panose="020B0502020202020204" pitchFamily="34" charset="0"/>
              </a:rPr>
              <a:t>Menas salā, </a:t>
            </a:r>
          </a:p>
          <a:p>
            <a:pPr marL="380990" lvl="1" indent="-380990" algn="just">
              <a:buFont typeface="Arial" panose="020B0604020202020204" pitchFamily="34" charset="0"/>
              <a:buChar char="•"/>
            </a:pPr>
            <a:r>
              <a:rPr lang="lv-LV" dirty="0">
                <a:latin typeface="Century Gothic" panose="020B0502020202020204" pitchFamily="34" charset="0"/>
              </a:rPr>
              <a:t>Izraēlā, </a:t>
            </a:r>
          </a:p>
          <a:p>
            <a:pPr marL="380990" lvl="1" indent="-380990" algn="just">
              <a:buFont typeface="Arial" panose="020B0604020202020204" pitchFamily="34" charset="0"/>
              <a:buChar char="•"/>
            </a:pPr>
            <a:r>
              <a:rPr lang="lv-LV" dirty="0">
                <a:latin typeface="Century Gothic" panose="020B0502020202020204" pitchFamily="34" charset="0"/>
              </a:rPr>
              <a:t>Turcijā,</a:t>
            </a:r>
          </a:p>
          <a:p>
            <a:pPr marL="380990" lvl="1" indent="-380990" algn="just">
              <a:buFont typeface="Arial" panose="020B0604020202020204" pitchFamily="34" charset="0"/>
              <a:buChar char="•"/>
            </a:pPr>
            <a:r>
              <a:rPr lang="lv-LV" dirty="0">
                <a:latin typeface="Century Gothic" panose="020B0502020202020204" pitchFamily="34" charset="0"/>
              </a:rPr>
              <a:t>atsevišķos Krievijas apgabalos</a:t>
            </a:r>
            <a:r>
              <a:rPr lang="lv-LV" sz="2000" dirty="0">
                <a:latin typeface="Century Gothic" panose="020B0502020202020204" pitchFamily="34" charset="0"/>
              </a:rPr>
              <a:t>.</a:t>
            </a:r>
          </a:p>
        </p:txBody>
      </p:sp>
      <p:sp>
        <p:nvSpPr>
          <p:cNvPr id="3" name="Slide Number Placeholder 2"/>
          <p:cNvSpPr>
            <a:spLocks noGrp="1"/>
          </p:cNvSpPr>
          <p:nvPr>
            <p:ph type="sldNum" sz="quarter" idx="12"/>
          </p:nvPr>
        </p:nvSpPr>
        <p:spPr/>
        <p:txBody>
          <a:bodyPr/>
          <a:lstStyle/>
          <a:p>
            <a:fld id="{DDE24CA1-950B-482B-A7B7-805FC4F91FD6}" type="slidenum">
              <a:rPr lang="lv-LV" smtClean="0"/>
              <a:t>13</a:t>
            </a:fld>
            <a:endParaRPr lang="lv-LV"/>
          </a:p>
        </p:txBody>
      </p:sp>
    </p:spTree>
    <p:extLst>
      <p:ext uri="{BB962C8B-B14F-4D97-AF65-F5344CB8AC3E}">
        <p14:creationId xmlns:p14="http://schemas.microsoft.com/office/powerpoint/2010/main" val="689479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ida numura vietturis 4"/>
          <p:cNvSpPr>
            <a:spLocks noGrp="1"/>
          </p:cNvSpPr>
          <p:nvPr>
            <p:ph type="sldNum" sz="quarter" idx="12"/>
          </p:nvPr>
        </p:nvSpPr>
        <p:spPr/>
        <p:txBody>
          <a:bodyPr/>
          <a:lstStyle/>
          <a:p>
            <a:fld id="{DDE24CA1-950B-482B-A7B7-805FC4F91FD6}" type="slidenum">
              <a:rPr lang="lv-LV" smtClean="0"/>
              <a:t>14</a:t>
            </a:fld>
            <a:endParaRPr lang="lv-LV"/>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111" y="5992993"/>
            <a:ext cx="640135" cy="62794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1599" y="5992993"/>
            <a:ext cx="1760937" cy="628519"/>
          </a:xfrm>
          <a:prstGeom prst="rect">
            <a:avLst/>
          </a:prstGeom>
        </p:spPr>
      </p:pic>
      <p:sp>
        <p:nvSpPr>
          <p:cNvPr id="12" name="Oval Callout 11"/>
          <p:cNvSpPr/>
          <p:nvPr/>
        </p:nvSpPr>
        <p:spPr>
          <a:xfrm>
            <a:off x="6463865" y="1554084"/>
            <a:ext cx="4726874" cy="3552937"/>
          </a:xfrm>
          <a:prstGeom prst="wedgeEllipseCallout">
            <a:avLst>
              <a:gd name="adj1" fmla="val -94955"/>
              <a:gd name="adj2" fmla="val -41543"/>
            </a:avLst>
          </a:prstGeom>
          <a:noFill/>
          <a:ln w="38100">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smtClean="0">
                <a:solidFill>
                  <a:schemeClr val="tx1">
                    <a:lumMod val="50000"/>
                  </a:schemeClr>
                </a:solidFill>
              </a:rPr>
              <a:t>Ko es varu darīt, lai glābēji </a:t>
            </a:r>
            <a:r>
              <a:rPr lang="lv-LV" sz="2400" b="1" dirty="0" smtClean="0">
                <a:solidFill>
                  <a:srgbClr val="D20C32"/>
                </a:solidFill>
              </a:rPr>
              <a:t>ātrāk</a:t>
            </a:r>
            <a:r>
              <a:rPr lang="lv-LV" sz="2400" dirty="0" smtClean="0">
                <a:solidFill>
                  <a:schemeClr val="tx1">
                    <a:lumMod val="50000"/>
                  </a:schemeClr>
                </a:solidFill>
              </a:rPr>
              <a:t> ierodas palīgā?  </a:t>
            </a:r>
          </a:p>
          <a:p>
            <a:pPr algn="ctr"/>
            <a:r>
              <a:rPr lang="lv-LV" sz="2400" dirty="0" smtClean="0">
                <a:solidFill>
                  <a:schemeClr val="tx1">
                    <a:lumMod val="50000"/>
                  </a:schemeClr>
                </a:solidFill>
              </a:rPr>
              <a:t>Z</a:t>
            </a:r>
            <a:r>
              <a:rPr lang="en-US" sz="2400" dirty="0" err="1" smtClean="0">
                <a:solidFill>
                  <a:schemeClr val="tx1">
                    <a:lumMod val="50000"/>
                  </a:schemeClr>
                </a:solidFill>
              </a:rPr>
              <a:t>ini</a:t>
            </a:r>
            <a:r>
              <a:rPr lang="lv-LV" sz="2400" dirty="0">
                <a:solidFill>
                  <a:schemeClr val="tx1">
                    <a:lumMod val="50000"/>
                  </a:schemeClr>
                </a:solidFill>
              </a:rPr>
              <a:t>, </a:t>
            </a:r>
            <a:r>
              <a:rPr lang="en-US" sz="2400" dirty="0" err="1">
                <a:solidFill>
                  <a:schemeClr val="tx1">
                    <a:lumMod val="50000"/>
                  </a:schemeClr>
                </a:solidFill>
              </a:rPr>
              <a:t>kur</a:t>
            </a:r>
            <a:r>
              <a:rPr lang="en-US" sz="2400" dirty="0">
                <a:solidFill>
                  <a:schemeClr val="tx1">
                    <a:lumMod val="50000"/>
                  </a:schemeClr>
                </a:solidFill>
              </a:rPr>
              <a:t> </a:t>
            </a:r>
            <a:r>
              <a:rPr lang="lv-LV" sz="2400" dirty="0" smtClean="0">
                <a:solidFill>
                  <a:schemeClr val="tx1">
                    <a:lumMod val="50000"/>
                  </a:schemeClr>
                </a:solidFill>
              </a:rPr>
              <a:t>atrodies</a:t>
            </a:r>
            <a:r>
              <a:rPr lang="en-US" sz="2400" dirty="0" smtClean="0">
                <a:solidFill>
                  <a:schemeClr val="tx1">
                    <a:lumMod val="50000"/>
                  </a:schemeClr>
                </a:solidFill>
              </a:rPr>
              <a:t>, </a:t>
            </a:r>
            <a:r>
              <a:rPr lang="en-US" sz="2400" dirty="0">
                <a:solidFill>
                  <a:schemeClr val="tx1">
                    <a:lumMod val="50000"/>
                  </a:schemeClr>
                </a:solidFill>
              </a:rPr>
              <a:t>un </a:t>
            </a:r>
            <a:r>
              <a:rPr lang="en-US" sz="2400" dirty="0" err="1">
                <a:solidFill>
                  <a:schemeClr val="tx1">
                    <a:lumMod val="50000"/>
                  </a:schemeClr>
                </a:solidFill>
              </a:rPr>
              <a:t>informē</a:t>
            </a:r>
            <a:r>
              <a:rPr lang="en-US" sz="2400" dirty="0">
                <a:solidFill>
                  <a:schemeClr val="tx1">
                    <a:lumMod val="50000"/>
                  </a:schemeClr>
                </a:solidFill>
              </a:rPr>
              <a:t> </a:t>
            </a:r>
            <a:r>
              <a:rPr lang="en-US" sz="2400" dirty="0" err="1">
                <a:solidFill>
                  <a:schemeClr val="tx1">
                    <a:lumMod val="50000"/>
                  </a:schemeClr>
                </a:solidFill>
              </a:rPr>
              <a:t>vecākus</a:t>
            </a:r>
            <a:r>
              <a:rPr lang="en-US" sz="2400" dirty="0">
                <a:solidFill>
                  <a:schemeClr val="tx1">
                    <a:lumMod val="50000"/>
                  </a:schemeClr>
                </a:solidFill>
              </a:rPr>
              <a:t> par </a:t>
            </a:r>
            <a:r>
              <a:rPr lang="en-US" sz="2400" dirty="0" err="1">
                <a:solidFill>
                  <a:schemeClr val="tx1">
                    <a:lumMod val="50000"/>
                  </a:schemeClr>
                </a:solidFill>
              </a:rPr>
              <a:t>saviem</a:t>
            </a:r>
            <a:r>
              <a:rPr lang="en-US" sz="2400" dirty="0">
                <a:solidFill>
                  <a:schemeClr val="tx1">
                    <a:lumMod val="50000"/>
                  </a:schemeClr>
                </a:solidFill>
              </a:rPr>
              <a:t> </a:t>
            </a:r>
            <a:r>
              <a:rPr lang="en-US" sz="2400" dirty="0" err="1">
                <a:solidFill>
                  <a:schemeClr val="tx1">
                    <a:lumMod val="50000"/>
                  </a:schemeClr>
                </a:solidFill>
              </a:rPr>
              <a:t>plāniem</a:t>
            </a:r>
            <a:r>
              <a:rPr lang="en-US" sz="2400" dirty="0">
                <a:solidFill>
                  <a:schemeClr val="tx1">
                    <a:lumMod val="50000"/>
                  </a:schemeClr>
                </a:solidFill>
              </a:rPr>
              <a:t>!</a:t>
            </a:r>
            <a:endParaRPr lang="lv-LV" sz="2400" dirty="0">
              <a:solidFill>
                <a:schemeClr val="tx1">
                  <a:lumMod val="50000"/>
                </a:schemeClr>
              </a:solidFill>
            </a:endParaRPr>
          </a:p>
        </p:txBody>
      </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31523" y="833556"/>
            <a:ext cx="2733471" cy="5466941"/>
          </a:xfrm>
          <a:prstGeom prst="rect">
            <a:avLst/>
          </a:prstGeom>
        </p:spPr>
      </p:pic>
    </p:spTree>
    <p:extLst>
      <p:ext uri="{BB962C8B-B14F-4D97-AF65-F5344CB8AC3E}">
        <p14:creationId xmlns:p14="http://schemas.microsoft.com/office/powerpoint/2010/main" val="1489616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p:cNvSpPr>
            <a:spLocks noGrp="1"/>
          </p:cNvSpPr>
          <p:nvPr>
            <p:ph type="sldNum" sz="quarter" idx="12"/>
          </p:nvPr>
        </p:nvSpPr>
        <p:spPr/>
        <p:txBody>
          <a:bodyPr/>
          <a:lstStyle/>
          <a:p>
            <a:fld id="{DDE24CA1-950B-482B-A7B7-805FC4F91FD6}" type="slidenum">
              <a:rPr lang="lv-LV" smtClean="0"/>
              <a:t>15</a:t>
            </a:fld>
            <a:endParaRPr lang="lv-LV"/>
          </a:p>
        </p:txBody>
      </p:sp>
      <p:sp>
        <p:nvSpPr>
          <p:cNvPr id="5" name="Title 1"/>
          <p:cNvSpPr>
            <a:spLocks noGrp="1"/>
          </p:cNvSpPr>
          <p:nvPr>
            <p:ph type="title"/>
          </p:nvPr>
        </p:nvSpPr>
        <p:spPr>
          <a:xfrm>
            <a:off x="1081801" y="910473"/>
            <a:ext cx="8761413" cy="706964"/>
          </a:xfrm>
        </p:spPr>
        <p:txBody>
          <a:bodyPr/>
          <a:lstStyle/>
          <a:p>
            <a:r>
              <a:rPr lang="lv-LV" sz="4000" b="1" dirty="0">
                <a:solidFill>
                  <a:schemeClr val="bg1"/>
                </a:solidFill>
              </a:rPr>
              <a:t>Zini savu atrašanās vietu!</a:t>
            </a:r>
          </a:p>
        </p:txBody>
      </p:sp>
      <p:sp>
        <p:nvSpPr>
          <p:cNvPr id="6" name="Content Placeholder 2"/>
          <p:cNvSpPr>
            <a:spLocks noGrp="1"/>
          </p:cNvSpPr>
          <p:nvPr>
            <p:ph idx="1"/>
          </p:nvPr>
        </p:nvSpPr>
        <p:spPr>
          <a:xfrm>
            <a:off x="436415" y="2341035"/>
            <a:ext cx="6143228" cy="4339868"/>
          </a:xfrm>
        </p:spPr>
        <p:txBody>
          <a:bodyPr>
            <a:normAutofit lnSpcReduction="10000"/>
          </a:bodyPr>
          <a:lstStyle/>
          <a:p>
            <a:pPr marL="0" indent="0">
              <a:buNone/>
            </a:pPr>
            <a:r>
              <a:rPr lang="lv-LV" altLang="lv-LV" sz="2400" dirty="0" smtClean="0">
                <a:solidFill>
                  <a:schemeClr val="tx1">
                    <a:lumMod val="50000"/>
                  </a:schemeClr>
                </a:solidFill>
                <a:latin typeface="+mj-lt"/>
                <a:cs typeface="Calibri" panose="020F0502020204030204" pitchFamily="34" charset="0"/>
              </a:rPr>
              <a:t>Lai 112 Zvanu centra dispečers pēc iespējas ātrāk uz negadījuma vietu izsūtītu ugunsdzēsējus glābējus, nepieciešams nosaukt precīzu notikuma vietu, tāpēc iegaumē svarīgākās adreses:</a:t>
            </a:r>
          </a:p>
          <a:p>
            <a:pPr marL="457200" lvl="1" indent="0">
              <a:buNone/>
            </a:pPr>
            <a:r>
              <a:rPr lang="lv-LV" altLang="lv-LV" sz="2400" dirty="0" smtClean="0">
                <a:solidFill>
                  <a:schemeClr val="tx1">
                    <a:lumMod val="50000"/>
                  </a:schemeClr>
                </a:solidFill>
                <a:latin typeface="+mj-lt"/>
                <a:cs typeface="Calibri" panose="020F0502020204030204" pitchFamily="34" charset="0"/>
              </a:rPr>
              <a:t>	mājas;</a:t>
            </a:r>
          </a:p>
          <a:p>
            <a:pPr marL="457200" lvl="1" indent="0">
              <a:buNone/>
            </a:pPr>
            <a:r>
              <a:rPr lang="lv-LV" altLang="lv-LV" sz="2400" dirty="0" smtClean="0">
                <a:solidFill>
                  <a:schemeClr val="tx1">
                    <a:lumMod val="50000"/>
                  </a:schemeClr>
                </a:solidFill>
                <a:latin typeface="+mj-lt"/>
                <a:cs typeface="Calibri" panose="020F0502020204030204" pitchFamily="34" charset="0"/>
              </a:rPr>
              <a:t>	vietas, kur bieži uzturies (draugi, 	vecvecāki, pulciņi u.c.);</a:t>
            </a:r>
          </a:p>
          <a:p>
            <a:pPr marL="457200" lvl="1" indent="0">
              <a:buNone/>
            </a:pPr>
            <a:r>
              <a:rPr lang="lv-LV" altLang="lv-LV" sz="2400" dirty="0" smtClean="0">
                <a:solidFill>
                  <a:schemeClr val="tx1">
                    <a:lumMod val="50000"/>
                  </a:schemeClr>
                </a:solidFill>
                <a:latin typeface="+mj-lt"/>
                <a:cs typeface="Calibri" panose="020F0502020204030204" pitchFamily="34" charset="0"/>
              </a:rPr>
              <a:t>	vietas, kur pavadāt laiku ar 	draugiem u.c.</a:t>
            </a:r>
          </a:p>
          <a:p>
            <a:pPr marL="0" indent="0">
              <a:spcBef>
                <a:spcPct val="0"/>
              </a:spcBef>
              <a:spcAft>
                <a:spcPts val="1200"/>
              </a:spcAft>
              <a:buNone/>
            </a:pPr>
            <a:endParaRPr lang="lv-LV" altLang="lv-LV" sz="2800" dirty="0">
              <a:solidFill>
                <a:schemeClr val="tx1"/>
              </a:solidFill>
              <a:latin typeface="+mj-lt"/>
              <a:cs typeface="Calibri" panose="020F0502020204030204" pitchFamily="34" charset="0"/>
            </a:endParaRPr>
          </a:p>
          <a:p>
            <a:pPr marL="0" indent="0">
              <a:buNone/>
            </a:pPr>
            <a:endParaRPr lang="lv-LV" sz="2400" dirty="0">
              <a:solidFill>
                <a:schemeClr val="bg1">
                  <a:lumMod val="25000"/>
                </a:schemeClr>
              </a:solidFill>
              <a:latin typeface="+mj-lt"/>
            </a:endParaRPr>
          </a:p>
        </p:txBody>
      </p:sp>
      <p:pic>
        <p:nvPicPr>
          <p:cNvPr id="7"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478" y="6052961"/>
            <a:ext cx="11863844" cy="627942"/>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50438" y="2247194"/>
            <a:ext cx="1902884" cy="3805767"/>
          </a:xfrm>
          <a:prstGeom prst="rect">
            <a:avLst/>
          </a:prstGeom>
        </p:spPr>
      </p:pic>
      <p:sp>
        <p:nvSpPr>
          <p:cNvPr id="11" name="Oval Callout 10"/>
          <p:cNvSpPr/>
          <p:nvPr/>
        </p:nvSpPr>
        <p:spPr>
          <a:xfrm>
            <a:off x="6579643" y="2626469"/>
            <a:ext cx="3498213" cy="2208178"/>
          </a:xfrm>
          <a:prstGeom prst="wedgeEllipseCallout">
            <a:avLst>
              <a:gd name="adj1" fmla="val 68788"/>
              <a:gd name="adj2" fmla="val -43454"/>
            </a:avLst>
          </a:prstGeom>
          <a:noFill/>
          <a:ln w="38100">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spcAft>
                <a:spcPts val="1200"/>
              </a:spcAft>
            </a:pPr>
            <a:r>
              <a:rPr lang="lv-LV" altLang="lv-LV" sz="2400" dirty="0" smtClean="0">
                <a:solidFill>
                  <a:schemeClr val="tx1">
                    <a:lumMod val="50000"/>
                  </a:schemeClr>
                </a:solidFill>
                <a:latin typeface="Century Gothic" panose="020B0502020202020204" pitchFamily="34" charset="0"/>
                <a:cs typeface="Calibri" panose="020F0502020204030204" pitchFamily="34" charset="0"/>
              </a:rPr>
              <a:t>Jāiemācās arī savs </a:t>
            </a:r>
            <a:r>
              <a:rPr lang="lv-LV" altLang="lv-LV" sz="2400" dirty="0">
                <a:solidFill>
                  <a:schemeClr val="tx1">
                    <a:lumMod val="50000"/>
                  </a:schemeClr>
                </a:solidFill>
                <a:latin typeface="Century Gothic" panose="020B0502020202020204" pitchFamily="34" charset="0"/>
                <a:cs typeface="Calibri" panose="020F0502020204030204" pitchFamily="34" charset="0"/>
              </a:rPr>
              <a:t>un </a:t>
            </a:r>
            <a:r>
              <a:rPr lang="lv-LV" altLang="lv-LV" sz="2400" dirty="0" smtClean="0">
                <a:solidFill>
                  <a:schemeClr val="tx1">
                    <a:lumMod val="50000"/>
                  </a:schemeClr>
                </a:solidFill>
                <a:latin typeface="Century Gothic" panose="020B0502020202020204" pitchFamily="34" charset="0"/>
                <a:cs typeface="Calibri" panose="020F0502020204030204" pitchFamily="34" charset="0"/>
              </a:rPr>
              <a:t>vecāku telefona numurs!</a:t>
            </a:r>
            <a:endParaRPr lang="lv-LV" sz="2400" dirty="0">
              <a:solidFill>
                <a:schemeClr val="tx1">
                  <a:lumMod val="50000"/>
                </a:schemeClr>
              </a:solidFill>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476" y="4405085"/>
            <a:ext cx="517111" cy="517111"/>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474" y="4926693"/>
            <a:ext cx="517111" cy="517111"/>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474" y="5623399"/>
            <a:ext cx="517111" cy="517111"/>
          </a:xfrm>
          <a:prstGeom prst="rect">
            <a:avLst/>
          </a:prstGeom>
        </p:spPr>
      </p:pic>
    </p:spTree>
    <p:extLst>
      <p:ext uri="{BB962C8B-B14F-4D97-AF65-F5344CB8AC3E}">
        <p14:creationId xmlns:p14="http://schemas.microsoft.com/office/powerpoint/2010/main" val="2554496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p:cNvSpPr>
            <a:spLocks noGrp="1"/>
          </p:cNvSpPr>
          <p:nvPr>
            <p:ph type="sldNum" sz="quarter" idx="12"/>
          </p:nvPr>
        </p:nvSpPr>
        <p:spPr/>
        <p:txBody>
          <a:bodyPr/>
          <a:lstStyle/>
          <a:p>
            <a:fld id="{DDE24CA1-950B-482B-A7B7-805FC4F91FD6}" type="slidenum">
              <a:rPr lang="lv-LV" smtClean="0"/>
              <a:t>16</a:t>
            </a:fld>
            <a:endParaRPr lang="lv-LV"/>
          </a:p>
        </p:txBody>
      </p:sp>
      <p:sp>
        <p:nvSpPr>
          <p:cNvPr id="9" name="Title 1"/>
          <p:cNvSpPr>
            <a:spLocks noGrp="1"/>
          </p:cNvSpPr>
          <p:nvPr>
            <p:ph type="title"/>
          </p:nvPr>
        </p:nvSpPr>
        <p:spPr>
          <a:xfrm>
            <a:off x="1154953" y="973668"/>
            <a:ext cx="8761413" cy="706964"/>
          </a:xfrm>
        </p:spPr>
        <p:txBody>
          <a:bodyPr>
            <a:noAutofit/>
          </a:bodyPr>
          <a:lstStyle/>
          <a:p>
            <a:r>
              <a:rPr lang="lv-LV" sz="4000" b="1" dirty="0" smtClean="0">
                <a:solidFill>
                  <a:schemeClr val="bg1"/>
                </a:solidFill>
              </a:rPr>
              <a:t>Informē par saviem plāniem!</a:t>
            </a:r>
            <a:endParaRPr lang="lv-LV" sz="4000" b="1" dirty="0">
              <a:solidFill>
                <a:schemeClr val="bg1"/>
              </a:solidFill>
            </a:endParaRPr>
          </a:p>
        </p:txBody>
      </p:sp>
      <p:sp>
        <p:nvSpPr>
          <p:cNvPr id="10" name="Content Placeholder 8"/>
          <p:cNvSpPr>
            <a:spLocks noGrp="1"/>
          </p:cNvSpPr>
          <p:nvPr>
            <p:ph idx="1"/>
          </p:nvPr>
        </p:nvSpPr>
        <p:spPr>
          <a:xfrm>
            <a:off x="615458" y="2629408"/>
            <a:ext cx="4441174" cy="4078748"/>
          </a:xfrm>
        </p:spPr>
        <p:txBody>
          <a:bodyPr>
            <a:noAutofit/>
          </a:bodyPr>
          <a:lstStyle/>
          <a:p>
            <a:pPr marL="0" indent="0">
              <a:buNone/>
            </a:pPr>
            <a:r>
              <a:rPr lang="lv-LV" sz="2400" dirty="0">
                <a:solidFill>
                  <a:schemeClr val="tx1">
                    <a:lumMod val="50000"/>
                  </a:schemeClr>
                </a:solidFill>
              </a:rPr>
              <a:t>P</a:t>
            </a:r>
            <a:r>
              <a:rPr lang="lv-LV" sz="2400" dirty="0" smtClean="0">
                <a:solidFill>
                  <a:schemeClr val="tx1">
                    <a:lumMod val="50000"/>
                  </a:schemeClr>
                </a:solidFill>
              </a:rPr>
              <a:t>irms </a:t>
            </a:r>
            <a:r>
              <a:rPr lang="lv-LV" sz="2400" dirty="0">
                <a:solidFill>
                  <a:schemeClr val="tx1">
                    <a:lumMod val="50000"/>
                  </a:schemeClr>
                </a:solidFill>
              </a:rPr>
              <a:t>dodies ārpus mājas viens vai ar draugiem</a:t>
            </a:r>
            <a:r>
              <a:rPr lang="lv-LV" sz="2400" dirty="0" smtClean="0">
                <a:solidFill>
                  <a:schemeClr val="tx1">
                    <a:lumMod val="50000"/>
                  </a:schemeClr>
                </a:solidFill>
              </a:rPr>
              <a:t>,</a:t>
            </a:r>
            <a:r>
              <a:rPr lang="lv-LV" sz="2400" dirty="0">
                <a:solidFill>
                  <a:schemeClr val="tx1">
                    <a:lumMod val="50000"/>
                  </a:schemeClr>
                </a:solidFill>
              </a:rPr>
              <a:t> </a:t>
            </a:r>
            <a:r>
              <a:rPr lang="lv-LV" sz="2400" dirty="0" smtClean="0">
                <a:solidFill>
                  <a:schemeClr val="tx1">
                    <a:lumMod val="50000"/>
                  </a:schemeClr>
                </a:solidFill>
              </a:rPr>
              <a:t>vecāki </a:t>
            </a:r>
            <a:r>
              <a:rPr lang="lv-LV" sz="2400" dirty="0">
                <a:solidFill>
                  <a:schemeClr val="tx1">
                    <a:lumMod val="50000"/>
                  </a:schemeClr>
                </a:solidFill>
              </a:rPr>
              <a:t>katru </a:t>
            </a:r>
            <a:r>
              <a:rPr lang="lv-LV" sz="2400" dirty="0" smtClean="0">
                <a:solidFill>
                  <a:schemeClr val="tx1">
                    <a:lumMod val="50000"/>
                  </a:schemeClr>
                </a:solidFill>
              </a:rPr>
              <a:t>reiz</a:t>
            </a:r>
            <a:r>
              <a:rPr lang="en-US" sz="2400" dirty="0" smtClean="0">
                <a:solidFill>
                  <a:schemeClr val="tx1">
                    <a:lumMod val="50000"/>
                  </a:schemeClr>
                </a:solidFill>
              </a:rPr>
              <a:t>i</a:t>
            </a:r>
            <a:r>
              <a:rPr lang="lv-LV" sz="2400" dirty="0" smtClean="0">
                <a:solidFill>
                  <a:schemeClr val="tx1">
                    <a:lumMod val="50000"/>
                  </a:schemeClr>
                </a:solidFill>
              </a:rPr>
              <a:t> jautā:</a:t>
            </a:r>
            <a:endParaRPr lang="en-US" sz="2400" dirty="0" smtClean="0">
              <a:solidFill>
                <a:schemeClr val="tx1">
                  <a:lumMod val="50000"/>
                </a:schemeClr>
              </a:solidFill>
            </a:endParaRPr>
          </a:p>
          <a:p>
            <a:pPr marL="0" indent="0">
              <a:buNone/>
            </a:pPr>
            <a:endParaRPr lang="lv-LV" sz="2400" dirty="0" smtClean="0">
              <a:solidFill>
                <a:schemeClr val="tx1"/>
              </a:solidFill>
            </a:endParaRPr>
          </a:p>
          <a:p>
            <a:pPr lvl="1"/>
            <a:r>
              <a:rPr lang="lv-LV" sz="2400" dirty="0" smtClean="0">
                <a:solidFill>
                  <a:schemeClr val="tx1">
                    <a:lumMod val="50000"/>
                  </a:schemeClr>
                </a:solidFill>
              </a:rPr>
              <a:t>kur iesi?</a:t>
            </a:r>
          </a:p>
          <a:p>
            <a:pPr lvl="1"/>
            <a:r>
              <a:rPr lang="lv-LV" sz="2400" dirty="0">
                <a:solidFill>
                  <a:schemeClr val="tx1">
                    <a:lumMod val="50000"/>
                  </a:schemeClr>
                </a:solidFill>
              </a:rPr>
              <a:t>a</a:t>
            </a:r>
            <a:r>
              <a:rPr lang="lv-LV" sz="2400" dirty="0" smtClean="0">
                <a:solidFill>
                  <a:schemeClr val="tx1">
                    <a:lumMod val="50000"/>
                  </a:schemeClr>
                </a:solidFill>
              </a:rPr>
              <a:t>r </a:t>
            </a:r>
            <a:r>
              <a:rPr lang="lv-LV" sz="2400" dirty="0">
                <a:solidFill>
                  <a:schemeClr val="tx1">
                    <a:lumMod val="50000"/>
                  </a:schemeClr>
                </a:solidFill>
              </a:rPr>
              <a:t>ko būsi </a:t>
            </a:r>
            <a:r>
              <a:rPr lang="lv-LV" sz="2400" dirty="0" smtClean="0">
                <a:solidFill>
                  <a:schemeClr val="tx1">
                    <a:lumMod val="50000"/>
                  </a:schemeClr>
                </a:solidFill>
              </a:rPr>
              <a:t>kopā?</a:t>
            </a:r>
          </a:p>
          <a:p>
            <a:pPr lvl="1"/>
            <a:r>
              <a:rPr lang="lv-LV" sz="2400" dirty="0">
                <a:solidFill>
                  <a:schemeClr val="tx1">
                    <a:lumMod val="50000"/>
                  </a:schemeClr>
                </a:solidFill>
              </a:rPr>
              <a:t>c</a:t>
            </a:r>
            <a:r>
              <a:rPr lang="lv-LV" sz="2400" dirty="0" smtClean="0">
                <a:solidFill>
                  <a:schemeClr val="tx1">
                    <a:lumMod val="50000"/>
                  </a:schemeClr>
                </a:solidFill>
              </a:rPr>
              <a:t>ik </a:t>
            </a:r>
            <a:r>
              <a:rPr lang="lv-LV" sz="2400" dirty="0">
                <a:solidFill>
                  <a:schemeClr val="tx1">
                    <a:lumMod val="50000"/>
                  </a:schemeClr>
                </a:solidFill>
              </a:rPr>
              <a:t>ilgi būsi </a:t>
            </a:r>
            <a:r>
              <a:rPr lang="lv-LV" sz="2400" dirty="0" smtClean="0">
                <a:solidFill>
                  <a:schemeClr val="tx1">
                    <a:lumMod val="50000"/>
                  </a:schemeClr>
                </a:solidFill>
              </a:rPr>
              <a:t>prom?</a:t>
            </a:r>
            <a:endParaRPr lang="en-US" sz="2400" dirty="0" smtClean="0">
              <a:solidFill>
                <a:schemeClr val="tx1">
                  <a:lumMod val="50000"/>
                </a:schemeClr>
              </a:solidFill>
            </a:endParaRPr>
          </a:p>
          <a:p>
            <a:pPr marL="457200" lvl="1" indent="0">
              <a:buNone/>
            </a:pPr>
            <a:endParaRPr lang="lv-LV" sz="2200" b="1" dirty="0">
              <a:solidFill>
                <a:schemeClr val="tx1"/>
              </a:solidFill>
            </a:endParaRPr>
          </a:p>
          <a:p>
            <a:pPr marL="0" indent="0">
              <a:buNone/>
            </a:pPr>
            <a:r>
              <a:rPr lang="lv-LV" sz="2200" b="1" dirty="0">
                <a:solidFill>
                  <a:schemeClr val="tx1"/>
                </a:solidFill>
              </a:rPr>
              <a:t/>
            </a:r>
            <a:br>
              <a:rPr lang="lv-LV" sz="2200" b="1" dirty="0">
                <a:solidFill>
                  <a:schemeClr val="tx1"/>
                </a:solidFill>
              </a:rPr>
            </a:br>
            <a:r>
              <a:rPr lang="lv-LV" sz="2400" dirty="0">
                <a:solidFill>
                  <a:schemeClr val="tx1"/>
                </a:solidFill>
              </a:rPr>
              <a:t/>
            </a:r>
            <a:br>
              <a:rPr lang="lv-LV" sz="2400" dirty="0">
                <a:solidFill>
                  <a:schemeClr val="tx1"/>
                </a:solidFill>
              </a:rPr>
            </a:br>
            <a:endParaRPr lang="lv-LV" sz="2400" dirty="0">
              <a:solidFill>
                <a:schemeClr val="tx1"/>
              </a:solidFill>
            </a:endParaRPr>
          </a:p>
        </p:txBody>
      </p:sp>
      <p:pic>
        <p:nvPicPr>
          <p:cNvPr id="11"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055" y="6010629"/>
            <a:ext cx="11863844" cy="627942"/>
          </a:xfrm>
          <a:prstGeom prst="rect">
            <a:avLst/>
          </a:prstGeom>
        </p:spPr>
      </p:pic>
      <p:sp>
        <p:nvSpPr>
          <p:cNvPr id="6" name="Taisnstūris 5"/>
          <p:cNvSpPr/>
          <p:nvPr/>
        </p:nvSpPr>
        <p:spPr>
          <a:xfrm>
            <a:off x="5717486" y="2629408"/>
            <a:ext cx="5782558" cy="3416320"/>
          </a:xfrm>
          <a:prstGeom prst="rect">
            <a:avLst/>
          </a:prstGeom>
        </p:spPr>
        <p:txBody>
          <a:bodyPr wrap="square">
            <a:spAutoFit/>
          </a:bodyPr>
          <a:lstStyle/>
          <a:p>
            <a:r>
              <a:rPr lang="lv-LV" sz="2400" dirty="0">
                <a:solidFill>
                  <a:schemeClr val="tx1">
                    <a:lumMod val="50000"/>
                  </a:schemeClr>
                </a:solidFill>
              </a:rPr>
              <a:t>Apnicīgi? Zini, ka tā nav ziņkārība un vēlme tevi kontrolēt, bet gan rūpes par tevi un nepieciešamība, lai, notiekot negadījumam, pēc iespējas ātrāk būtu iespējams sniegt palīdzību. </a:t>
            </a:r>
            <a:endParaRPr lang="en-US" sz="2400" dirty="0" smtClean="0">
              <a:solidFill>
                <a:schemeClr val="tx1">
                  <a:lumMod val="50000"/>
                </a:schemeClr>
              </a:solidFill>
            </a:endParaRPr>
          </a:p>
          <a:p>
            <a:endParaRPr lang="lv-LV" sz="2400" dirty="0"/>
          </a:p>
          <a:p>
            <a:r>
              <a:rPr lang="lv-LV" sz="2400" dirty="0" smtClean="0">
                <a:solidFill>
                  <a:schemeClr val="tx1">
                    <a:lumMod val="50000"/>
                  </a:schemeClr>
                </a:solidFill>
              </a:rPr>
              <a:t>Tāpēc vecākiem </a:t>
            </a:r>
            <a:r>
              <a:rPr lang="lv-LV" sz="2400" dirty="0">
                <a:solidFill>
                  <a:schemeClr val="tx1">
                    <a:lumMod val="50000"/>
                  </a:schemeClr>
                </a:solidFill>
              </a:rPr>
              <a:t>vienmēr izstāsti, uz kurieni plāno doties un pēc cik ilga laika atgriezīsies mājās.</a:t>
            </a:r>
          </a:p>
        </p:txBody>
      </p:sp>
      <p:cxnSp>
        <p:nvCxnSpPr>
          <p:cNvPr id="13" name="Taisns savienotājs 12"/>
          <p:cNvCxnSpPr/>
          <p:nvPr/>
        </p:nvCxnSpPr>
        <p:spPr>
          <a:xfrm>
            <a:off x="5375035" y="2450592"/>
            <a:ext cx="0" cy="4177253"/>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013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777068" y="1282699"/>
            <a:ext cx="5407399" cy="4572000"/>
          </a:xfrm>
        </p:spPr>
        <p:txBody>
          <a:bodyPr>
            <a:noAutofit/>
          </a:bodyPr>
          <a:lstStyle/>
          <a:p>
            <a:pPr marL="0" indent="0">
              <a:buNone/>
            </a:pPr>
            <a:r>
              <a:rPr lang="lv-LV" altLang="lv-LV" sz="2400" dirty="0" smtClean="0">
                <a:solidFill>
                  <a:schemeClr val="tx1">
                    <a:lumMod val="50000"/>
                  </a:schemeClr>
                </a:solidFill>
                <a:latin typeface="Century Gothic" panose="020B0502020202020204" pitchFamily="34" charset="0"/>
              </a:rPr>
              <a:t>	Vienotais ārkārtas palīdzības izsaukuma numurs 112 Latvijā darbojas jau 24 gadus!</a:t>
            </a:r>
          </a:p>
          <a:p>
            <a:pPr marL="0" indent="0">
              <a:buNone/>
            </a:pPr>
            <a:endParaRPr lang="lv-LV" altLang="lv-LV" sz="2400" dirty="0" smtClean="0">
              <a:solidFill>
                <a:schemeClr val="tx1">
                  <a:lumMod val="50000"/>
                </a:schemeClr>
              </a:solidFill>
              <a:latin typeface="Century Gothic" panose="020B0502020202020204" pitchFamily="34" charset="0"/>
            </a:endParaRPr>
          </a:p>
          <a:p>
            <a:pPr marL="0" indent="0">
              <a:buNone/>
            </a:pPr>
            <a:r>
              <a:rPr lang="lv-LV" altLang="lv-LV" sz="2400" dirty="0" smtClean="0">
                <a:solidFill>
                  <a:schemeClr val="tx1">
                    <a:lumMod val="50000"/>
                  </a:schemeClr>
                </a:solidFill>
                <a:latin typeface="Century Gothic" panose="020B0502020202020204" pitchFamily="34" charset="0"/>
              </a:rPr>
              <a:t>	Latvijā izvietoti pieci Zvanu centri – Rīgā, Liepājā, Jelgavā, Valmierā un Daugavpilī.</a:t>
            </a:r>
          </a:p>
          <a:p>
            <a:pPr marL="0" indent="0">
              <a:buNone/>
            </a:pPr>
            <a:endParaRPr lang="lv-LV" altLang="lv-LV" sz="2400" dirty="0" smtClean="0">
              <a:solidFill>
                <a:schemeClr val="tx1">
                  <a:lumMod val="50000"/>
                </a:schemeClr>
              </a:solidFill>
              <a:latin typeface="Century Gothic" panose="020B0502020202020204" pitchFamily="34" charset="0"/>
            </a:endParaRPr>
          </a:p>
          <a:p>
            <a:pPr marL="0" indent="0">
              <a:buNone/>
            </a:pPr>
            <a:r>
              <a:rPr lang="lv-LV" altLang="lv-LV" sz="2400" dirty="0">
                <a:solidFill>
                  <a:schemeClr val="tx1">
                    <a:lumMod val="50000"/>
                  </a:schemeClr>
                </a:solidFill>
                <a:latin typeface="Century Gothic" panose="020B0502020202020204" pitchFamily="34" charset="0"/>
              </a:rPr>
              <a:t>	</a:t>
            </a:r>
            <a:r>
              <a:rPr lang="lv-LV" altLang="lv-LV" sz="2400" dirty="0" smtClean="0">
                <a:solidFill>
                  <a:schemeClr val="tx1">
                    <a:lumMod val="50000"/>
                  </a:schemeClr>
                </a:solidFill>
                <a:latin typeface="Century Gothic" panose="020B0502020202020204" pitchFamily="34" charset="0"/>
              </a:rPr>
              <a:t>Darbs Zvanu centros notiek nepārtrauktā režīmā – 24 stundas diennaktī septiņas dienas nedēļā.</a:t>
            </a:r>
            <a:endParaRPr lang="lv-LV" altLang="lv-LV" sz="2400" dirty="0">
              <a:solidFill>
                <a:schemeClr val="tx1">
                  <a:lumMod val="50000"/>
                </a:schemeClr>
              </a:solidFill>
              <a:latin typeface="Century Gothic" panose="020B050202020202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111" y="5992993"/>
            <a:ext cx="640135" cy="62794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1599" y="5992993"/>
            <a:ext cx="1760937" cy="628519"/>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7633" y="2048932"/>
            <a:ext cx="1902884" cy="3805767"/>
          </a:xfrm>
          <a:prstGeom prst="rect">
            <a:avLst/>
          </a:prstGeom>
        </p:spPr>
      </p:pic>
      <p:sp>
        <p:nvSpPr>
          <p:cNvPr id="12" name="Oval Callout 11"/>
          <p:cNvSpPr/>
          <p:nvPr/>
        </p:nvSpPr>
        <p:spPr>
          <a:xfrm>
            <a:off x="2460517" y="934064"/>
            <a:ext cx="2247670" cy="2080069"/>
          </a:xfrm>
          <a:prstGeom prst="wedgeEllipseCallout">
            <a:avLst>
              <a:gd name="adj1" fmla="val -68992"/>
              <a:gd name="adj2" fmla="val 31128"/>
            </a:avLst>
          </a:prstGeom>
          <a:noFill/>
          <a:ln w="38100">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smtClean="0">
                <a:solidFill>
                  <a:schemeClr val="tx2"/>
                </a:solidFill>
              </a:rPr>
              <a:t>Kā darbojas 112 Zvanu centri?</a:t>
            </a:r>
            <a:endParaRPr lang="lv-LV" sz="2400" b="1" dirty="0">
              <a:solidFill>
                <a:schemeClr val="tx2"/>
              </a:solidFill>
            </a:endParaRPr>
          </a:p>
        </p:txBody>
      </p:sp>
      <p:pic>
        <p:nvPicPr>
          <p:cNvPr id="20"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72986" y="1282699"/>
            <a:ext cx="353599" cy="347502"/>
          </a:xfrm>
          <a:prstGeom prst="rect">
            <a:avLst/>
          </a:prstGeom>
        </p:spPr>
      </p:pic>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72986" y="3075281"/>
            <a:ext cx="353599" cy="347502"/>
          </a:xfrm>
          <a:prstGeom prst="rect">
            <a:avLst/>
          </a:prstGeom>
        </p:spPr>
      </p:pic>
      <p:pic>
        <p:nvPicPr>
          <p:cNvPr id="23" name="Picture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72986" y="4771936"/>
            <a:ext cx="353599" cy="347502"/>
          </a:xfrm>
          <a:prstGeom prst="rect">
            <a:avLst/>
          </a:prstGeom>
        </p:spPr>
      </p:pic>
      <p:sp>
        <p:nvSpPr>
          <p:cNvPr id="2" name="Slide Number Placeholder 1"/>
          <p:cNvSpPr>
            <a:spLocks noGrp="1"/>
          </p:cNvSpPr>
          <p:nvPr>
            <p:ph type="sldNum" sz="quarter" idx="12"/>
          </p:nvPr>
        </p:nvSpPr>
        <p:spPr/>
        <p:txBody>
          <a:bodyPr/>
          <a:lstStyle/>
          <a:p>
            <a:fld id="{DDE24CA1-950B-482B-A7B7-805FC4F91FD6}" type="slidenum">
              <a:rPr lang="lv-LV" smtClean="0"/>
              <a:t>17</a:t>
            </a:fld>
            <a:endParaRPr lang="lv-LV"/>
          </a:p>
        </p:txBody>
      </p:sp>
    </p:spTree>
    <p:extLst>
      <p:ext uri="{BB962C8B-B14F-4D97-AF65-F5344CB8AC3E}">
        <p14:creationId xmlns:p14="http://schemas.microsoft.com/office/powerpoint/2010/main" val="1370367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4000" b="1" dirty="0" smtClean="0">
                <a:solidFill>
                  <a:schemeClr val="tx2"/>
                </a:solidFill>
              </a:rPr>
              <a:t>Darbs 112 Zvanu centros</a:t>
            </a:r>
            <a:endParaRPr lang="lv-LV" sz="4000" b="1" dirty="0">
              <a:solidFill>
                <a:schemeClr val="tx2"/>
              </a:solidFill>
            </a:endParaRPr>
          </a:p>
        </p:txBody>
      </p:sp>
      <p:sp>
        <p:nvSpPr>
          <p:cNvPr id="3" name="Text Placeholder 2"/>
          <p:cNvSpPr>
            <a:spLocks noGrp="1"/>
          </p:cNvSpPr>
          <p:nvPr>
            <p:ph type="body" idx="1"/>
          </p:nvPr>
        </p:nvSpPr>
        <p:spPr>
          <a:xfrm>
            <a:off x="649115" y="5475796"/>
            <a:ext cx="3485140" cy="576263"/>
          </a:xfrm>
        </p:spPr>
        <p:txBody>
          <a:bodyPr/>
          <a:lstStyle/>
          <a:p>
            <a:r>
              <a:rPr lang="lv-LV" b="1" dirty="0" smtClean="0">
                <a:solidFill>
                  <a:srgbClr val="D20C32"/>
                </a:solidFill>
              </a:rPr>
              <a:t>Diennaktī 112 Zvanu centra dispečeri </a:t>
            </a:r>
            <a:r>
              <a:rPr lang="lv-LV" b="1" dirty="0">
                <a:solidFill>
                  <a:srgbClr val="D20C32"/>
                </a:solidFill>
              </a:rPr>
              <a:t>atbild </a:t>
            </a:r>
            <a:r>
              <a:rPr lang="lv-LV" b="1" dirty="0" smtClean="0">
                <a:solidFill>
                  <a:srgbClr val="D20C32"/>
                </a:solidFill>
              </a:rPr>
              <a:t>vidēji uz 2500 -3000 zvaniem.</a:t>
            </a:r>
            <a:endParaRPr lang="lv-LV" b="1" dirty="0">
              <a:solidFill>
                <a:srgbClr val="D20C32"/>
              </a:solidFill>
            </a:endParaRPr>
          </a:p>
        </p:txBody>
      </p:sp>
      <p:sp>
        <p:nvSpPr>
          <p:cNvPr id="6" name="Text Placeholder 5"/>
          <p:cNvSpPr>
            <a:spLocks noGrp="1"/>
          </p:cNvSpPr>
          <p:nvPr>
            <p:ph type="body" sz="quarter" idx="3"/>
          </p:nvPr>
        </p:nvSpPr>
        <p:spPr>
          <a:xfrm>
            <a:off x="4656414" y="5427157"/>
            <a:ext cx="3050438" cy="576262"/>
          </a:xfrm>
        </p:spPr>
        <p:txBody>
          <a:bodyPr/>
          <a:lstStyle/>
          <a:p>
            <a:r>
              <a:rPr lang="lv-LV" b="1" dirty="0">
                <a:solidFill>
                  <a:srgbClr val="D20C32"/>
                </a:solidFill>
              </a:rPr>
              <a:t>Gadā tālruņa numurs </a:t>
            </a:r>
            <a:r>
              <a:rPr lang="lv-LV" b="1" dirty="0" smtClean="0">
                <a:solidFill>
                  <a:srgbClr val="D20C32"/>
                </a:solidFill>
              </a:rPr>
              <a:t>112 saņem </a:t>
            </a:r>
            <a:r>
              <a:rPr lang="lv-LV" b="1" dirty="0">
                <a:solidFill>
                  <a:srgbClr val="D20C32"/>
                </a:solidFill>
              </a:rPr>
              <a:t>vairāk nekā 1,2 miljonus </a:t>
            </a:r>
            <a:r>
              <a:rPr lang="lv-LV" b="1" dirty="0" smtClean="0">
                <a:solidFill>
                  <a:srgbClr val="D20C32"/>
                </a:solidFill>
              </a:rPr>
              <a:t>zvanu.</a:t>
            </a:r>
            <a:endParaRPr lang="lv-LV" b="1" dirty="0">
              <a:solidFill>
                <a:srgbClr val="D20C32"/>
              </a:solidFill>
            </a:endParaRPr>
          </a:p>
        </p:txBody>
      </p:sp>
      <p:sp>
        <p:nvSpPr>
          <p:cNvPr id="9" name="Text Placeholder 8"/>
          <p:cNvSpPr>
            <a:spLocks noGrp="1"/>
          </p:cNvSpPr>
          <p:nvPr>
            <p:ph type="body" sz="quarter" idx="13"/>
          </p:nvPr>
        </p:nvSpPr>
        <p:spPr>
          <a:xfrm>
            <a:off x="7983434" y="5427156"/>
            <a:ext cx="3563298" cy="576262"/>
          </a:xfrm>
        </p:spPr>
        <p:txBody>
          <a:bodyPr/>
          <a:lstStyle/>
          <a:p>
            <a:r>
              <a:rPr lang="lv-LV" b="1" dirty="0" smtClean="0">
                <a:solidFill>
                  <a:srgbClr val="D20C32"/>
                </a:solidFill>
              </a:rPr>
              <a:t>Visā Latvijā vienlaicīgi uz iedzīvotāju zvaniem ir gatavi atbildēt vismaz 16 dispečeri.</a:t>
            </a:r>
            <a:endParaRPr lang="lv-LV" b="1" dirty="0">
              <a:solidFill>
                <a:srgbClr val="D20C32"/>
              </a:solidFill>
            </a:endParaRPr>
          </a:p>
        </p:txBody>
      </p:sp>
      <p:sp>
        <p:nvSpPr>
          <p:cNvPr id="12" name="Flowchart: Connector 11"/>
          <p:cNvSpPr/>
          <p:nvPr/>
        </p:nvSpPr>
        <p:spPr>
          <a:xfrm>
            <a:off x="1653702" y="2441644"/>
            <a:ext cx="1663430" cy="1643974"/>
          </a:xfrm>
          <a:prstGeom prst="flowChartConnector">
            <a:avLst/>
          </a:prstGeom>
          <a:solidFill>
            <a:schemeClr val="bg2">
              <a:lumMod val="20000"/>
              <a:lumOff val="8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smtClean="0"/>
              <a:t>2500- 3000</a:t>
            </a:r>
            <a:endParaRPr lang="lv-LV" sz="2800" b="1" dirty="0"/>
          </a:p>
        </p:txBody>
      </p:sp>
      <p:sp>
        <p:nvSpPr>
          <p:cNvPr id="13" name="Flowchart: Connector 12"/>
          <p:cNvSpPr/>
          <p:nvPr/>
        </p:nvSpPr>
        <p:spPr>
          <a:xfrm>
            <a:off x="5154823" y="2441644"/>
            <a:ext cx="1983396" cy="1815723"/>
          </a:xfrm>
          <a:prstGeom prst="flowChartConnector">
            <a:avLst/>
          </a:prstGeom>
          <a:solidFill>
            <a:schemeClr val="bg2">
              <a:lumMod val="20000"/>
              <a:lumOff val="8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smtClean="0"/>
              <a:t>1 miljons</a:t>
            </a:r>
            <a:endParaRPr lang="lv-LV" sz="2800" b="1" dirty="0"/>
          </a:p>
        </p:txBody>
      </p:sp>
      <p:sp>
        <p:nvSpPr>
          <p:cNvPr id="14" name="Flowchart: Connector 13"/>
          <p:cNvSpPr/>
          <p:nvPr/>
        </p:nvSpPr>
        <p:spPr>
          <a:xfrm>
            <a:off x="8891081" y="2441645"/>
            <a:ext cx="1712068" cy="1643972"/>
          </a:xfrm>
          <a:prstGeom prst="flowChartConnector">
            <a:avLst/>
          </a:prstGeom>
          <a:solidFill>
            <a:schemeClr val="bg2">
              <a:lumMod val="20000"/>
              <a:lumOff val="8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smtClean="0"/>
              <a:t>16</a:t>
            </a:r>
            <a:endParaRPr lang="lv-LV" sz="2800" b="1" dirty="0"/>
          </a:p>
        </p:txBody>
      </p:sp>
      <p:sp>
        <p:nvSpPr>
          <p:cNvPr id="4" name="Slide Number Placeholder 3"/>
          <p:cNvSpPr>
            <a:spLocks noGrp="1"/>
          </p:cNvSpPr>
          <p:nvPr>
            <p:ph type="sldNum" sz="quarter" idx="12"/>
          </p:nvPr>
        </p:nvSpPr>
        <p:spPr/>
        <p:txBody>
          <a:bodyPr/>
          <a:lstStyle/>
          <a:p>
            <a:fld id="{DDE24CA1-950B-482B-A7B7-805FC4F91FD6}" type="slidenum">
              <a:rPr lang="lv-LV" smtClean="0"/>
              <a:t>18</a:t>
            </a:fld>
            <a:endParaRPr lang="lv-LV"/>
          </a:p>
        </p:txBody>
      </p:sp>
      <p:pic>
        <p:nvPicPr>
          <p:cNvPr id="11"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478" y="6052961"/>
            <a:ext cx="11863844" cy="627942"/>
          </a:xfrm>
          <a:prstGeom prst="rect">
            <a:avLst/>
          </a:prstGeom>
        </p:spPr>
      </p:pic>
    </p:spTree>
    <p:extLst>
      <p:ext uri="{BB962C8B-B14F-4D97-AF65-F5344CB8AC3E}">
        <p14:creationId xmlns:p14="http://schemas.microsoft.com/office/powerpoint/2010/main" val="3613239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05" y="476655"/>
            <a:ext cx="4754479" cy="1735668"/>
          </a:xfrm>
        </p:spPr>
        <p:txBody>
          <a:bodyPr>
            <a:normAutofit fontScale="90000"/>
          </a:bodyPr>
          <a:lstStyle/>
          <a:p>
            <a:r>
              <a:rPr lang="lv-LV" b="1" dirty="0" smtClean="0">
                <a:solidFill>
                  <a:schemeClr val="tx2"/>
                </a:solidFill>
              </a:rPr>
              <a:t>Iepazīsties – 112 Zvanu centra dispečere Krista</a:t>
            </a:r>
            <a:endParaRPr lang="lv-LV" b="1" dirty="0">
              <a:solidFill>
                <a:schemeClr val="tx2"/>
              </a:solidFill>
            </a:endParaRPr>
          </a:p>
        </p:txBody>
      </p:sp>
      <p:sp>
        <p:nvSpPr>
          <p:cNvPr id="4" name="Text Placeholder 3"/>
          <p:cNvSpPr>
            <a:spLocks noGrp="1"/>
          </p:cNvSpPr>
          <p:nvPr>
            <p:ph type="body" sz="half" idx="2"/>
          </p:nvPr>
        </p:nvSpPr>
        <p:spPr>
          <a:xfrm>
            <a:off x="6799635" y="1596308"/>
            <a:ext cx="5222902" cy="4794764"/>
          </a:xfrm>
        </p:spPr>
        <p:txBody>
          <a:bodyPr>
            <a:normAutofit fontScale="92500" lnSpcReduction="10000"/>
          </a:bodyPr>
          <a:lstStyle/>
          <a:p>
            <a:r>
              <a:rPr lang="lv-LV" sz="2600" dirty="0" smtClean="0">
                <a:solidFill>
                  <a:schemeClr val="tx1">
                    <a:lumMod val="50000"/>
                  </a:schemeClr>
                </a:solidFill>
              </a:rPr>
              <a:t>Dispečere Krista katru dienu atbild uz vairāk nekā 100 iedzīvotāju zvaniem.</a:t>
            </a:r>
          </a:p>
          <a:p>
            <a:r>
              <a:rPr lang="lv-LV" sz="2600" dirty="0" smtClean="0">
                <a:solidFill>
                  <a:schemeClr val="tx1">
                    <a:lumMod val="50000"/>
                  </a:schemeClr>
                </a:solidFill>
              </a:rPr>
              <a:t>Dispečere Krista noskaidro, KUR un KAS noticis, uzklausa, mierina un sniedz ieteikumus.</a:t>
            </a:r>
          </a:p>
          <a:p>
            <a:r>
              <a:rPr lang="lv-LV" sz="2600" dirty="0" smtClean="0">
                <a:solidFill>
                  <a:schemeClr val="tx1">
                    <a:lumMod val="50000"/>
                  </a:schemeClr>
                </a:solidFill>
              </a:rPr>
              <a:t>Ja nepieciešama ugunsdzēsēju glābēju palīdzība, viņa nosūta ugunsdzēsējus palīgā un pēc tam pieraksta visas viņu darbības.</a:t>
            </a:r>
          </a:p>
          <a:p>
            <a:r>
              <a:rPr lang="lv-LV" sz="2600" dirty="0" smtClean="0">
                <a:solidFill>
                  <a:schemeClr val="tx1">
                    <a:lumMod val="50000"/>
                  </a:schemeClr>
                </a:solidFill>
              </a:rPr>
              <a:t>Ja nepieciešama citu dienestu palīdzība, viņa savieno zvanītāju ar tiem.  </a:t>
            </a:r>
          </a:p>
          <a:p>
            <a:endParaRPr lang="lv-LV" sz="2400" dirty="0">
              <a:solidFill>
                <a:schemeClr val="bg1"/>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111" y="5992993"/>
            <a:ext cx="640135" cy="62794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1599" y="5992993"/>
            <a:ext cx="1760937" cy="628519"/>
          </a:xfrm>
          <a:prstGeom prst="rect">
            <a:avLst/>
          </a:prstGeom>
        </p:spPr>
      </p:pic>
      <p:pic>
        <p:nvPicPr>
          <p:cNvPr id="5" name="Attēls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3560" y="2732720"/>
            <a:ext cx="4503571" cy="2996737"/>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15149" y="1644558"/>
            <a:ext cx="353599" cy="347502"/>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05422" y="2737379"/>
            <a:ext cx="353599" cy="347502"/>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9377" y="3835974"/>
            <a:ext cx="353599" cy="347502"/>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9377" y="5324547"/>
            <a:ext cx="353599" cy="347502"/>
          </a:xfrm>
          <a:prstGeom prst="rect">
            <a:avLst/>
          </a:prstGeom>
        </p:spPr>
      </p:pic>
      <p:sp>
        <p:nvSpPr>
          <p:cNvPr id="3" name="Slide Number Placeholder 2"/>
          <p:cNvSpPr>
            <a:spLocks noGrp="1"/>
          </p:cNvSpPr>
          <p:nvPr>
            <p:ph type="sldNum" sz="quarter" idx="12"/>
          </p:nvPr>
        </p:nvSpPr>
        <p:spPr/>
        <p:txBody>
          <a:bodyPr/>
          <a:lstStyle/>
          <a:p>
            <a:fld id="{DDE24CA1-950B-482B-A7B7-805FC4F91FD6}" type="slidenum">
              <a:rPr lang="lv-LV" smtClean="0"/>
              <a:t>19</a:t>
            </a:fld>
            <a:endParaRPr lang="lv-LV"/>
          </a:p>
        </p:txBody>
      </p:sp>
    </p:spTree>
    <p:extLst>
      <p:ext uri="{BB962C8B-B14F-4D97-AF65-F5344CB8AC3E}">
        <p14:creationId xmlns:p14="http://schemas.microsoft.com/office/powerpoint/2010/main" val="2857674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541" y="4604331"/>
            <a:ext cx="2595406" cy="945753"/>
          </a:xfrm>
          <a:prstGeom prst="rect">
            <a:avLst/>
          </a:prstGeom>
        </p:spPr>
      </p:pic>
      <p:sp>
        <p:nvSpPr>
          <p:cNvPr id="2" name="Title 1"/>
          <p:cNvSpPr>
            <a:spLocks noGrp="1"/>
          </p:cNvSpPr>
          <p:nvPr>
            <p:ph type="title"/>
          </p:nvPr>
        </p:nvSpPr>
        <p:spPr/>
        <p:txBody>
          <a:bodyPr/>
          <a:lstStyle/>
          <a:p>
            <a:r>
              <a:rPr lang="lv-LV" sz="4000" b="1" dirty="0" smtClean="0">
                <a:solidFill>
                  <a:schemeClr val="bg1"/>
                </a:solidFill>
              </a:rPr>
              <a:t>Kas ir tālruņa numurs 112?</a:t>
            </a:r>
            <a:endParaRPr lang="lv-LV" sz="4000" b="1" dirty="0">
              <a:solidFill>
                <a:schemeClr val="bg1"/>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6111" y="5992993"/>
            <a:ext cx="640135" cy="627942"/>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61599" y="5992993"/>
            <a:ext cx="1760937" cy="628519"/>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2617281"/>
            <a:ext cx="2625535" cy="1162812"/>
          </a:xfrm>
          <a:prstGeom prst="rect">
            <a:avLst/>
          </a:prstGeom>
        </p:spPr>
      </p:pic>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12827" y="2500009"/>
            <a:ext cx="2447511" cy="1242257"/>
          </a:xfrm>
          <a:prstGeom prst="rect">
            <a:avLst/>
          </a:prstGeom>
        </p:spPr>
      </p:pic>
      <p:pic>
        <p:nvPicPr>
          <p:cNvPr id="17" name="Picture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9828001" y="4906280"/>
            <a:ext cx="2194535" cy="1108703"/>
          </a:xfrm>
          <a:prstGeom prst="rect">
            <a:avLst/>
          </a:prstGeom>
        </p:spPr>
      </p:pic>
      <p:sp>
        <p:nvSpPr>
          <p:cNvPr id="5" name="Rounded Rectangle 4"/>
          <p:cNvSpPr/>
          <p:nvPr/>
        </p:nvSpPr>
        <p:spPr>
          <a:xfrm>
            <a:off x="3412700" y="2617281"/>
            <a:ext cx="5525664" cy="3631847"/>
          </a:xfrm>
          <a:prstGeom prst="roundRect">
            <a:avLst/>
          </a:prstGeom>
          <a:noFill/>
          <a:ln w="57150">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400" dirty="0" smtClean="0">
                <a:solidFill>
                  <a:schemeClr val="tx1"/>
                </a:solidFill>
              </a:rPr>
              <a:t>112 </a:t>
            </a:r>
            <a:r>
              <a:rPr lang="lv-LV" sz="2400" dirty="0">
                <a:solidFill>
                  <a:schemeClr val="tx1"/>
                </a:solidFill>
              </a:rPr>
              <a:t>ir tālruņa numurs, uz kuru zvanīt, ja  noticis</a:t>
            </a:r>
            <a:r>
              <a:rPr lang="lv-LV" sz="2400" b="1" dirty="0">
                <a:solidFill>
                  <a:schemeClr val="bg2">
                    <a:lumMod val="75000"/>
                  </a:schemeClr>
                </a:solidFill>
              </a:rPr>
              <a:t> </a:t>
            </a:r>
            <a:r>
              <a:rPr lang="lv-LV" sz="2400" b="1" dirty="0">
                <a:solidFill>
                  <a:srgbClr val="D20C32"/>
                </a:solidFill>
              </a:rPr>
              <a:t>negadījums</a:t>
            </a:r>
            <a:r>
              <a:rPr lang="lv-LV" sz="2400" b="1" dirty="0">
                <a:solidFill>
                  <a:schemeClr val="bg2">
                    <a:lumMod val="75000"/>
                  </a:schemeClr>
                </a:solidFill>
              </a:rPr>
              <a:t> </a:t>
            </a:r>
            <a:r>
              <a:rPr lang="lv-LV" sz="2400" dirty="0">
                <a:solidFill>
                  <a:schemeClr val="tx1"/>
                </a:solidFill>
              </a:rPr>
              <a:t>un nepieciešama:</a:t>
            </a:r>
          </a:p>
          <a:p>
            <a:pPr marL="285750" indent="-285750" algn="ctr">
              <a:buFont typeface="Arial" panose="020B0604020202020204" pitchFamily="34" charset="0"/>
              <a:buChar char="•"/>
            </a:pPr>
            <a:r>
              <a:rPr lang="lv-LV" sz="2000" dirty="0">
                <a:solidFill>
                  <a:schemeClr val="tx1"/>
                </a:solidFill>
              </a:rPr>
              <a:t>ugunsdzēsēju glābēju,</a:t>
            </a:r>
          </a:p>
          <a:p>
            <a:pPr marL="285750" indent="-285750" algn="ctr">
              <a:buFont typeface="Arial" panose="020B0604020202020204" pitchFamily="34" charset="0"/>
              <a:buChar char="•"/>
            </a:pPr>
            <a:r>
              <a:rPr lang="lv-LV" sz="2000" dirty="0">
                <a:solidFill>
                  <a:schemeClr val="tx1"/>
                </a:solidFill>
              </a:rPr>
              <a:t>Neatliekamās </a:t>
            </a:r>
            <a:r>
              <a:rPr lang="lv-LV" sz="2000" dirty="0" smtClean="0">
                <a:solidFill>
                  <a:schemeClr val="tx1"/>
                </a:solidFill>
              </a:rPr>
              <a:t>medicīniskās palīdzības </a:t>
            </a:r>
            <a:r>
              <a:rPr lang="lv-LV" sz="2000" dirty="0">
                <a:solidFill>
                  <a:schemeClr val="tx1"/>
                </a:solidFill>
              </a:rPr>
              <a:t>dienesta mediķu, </a:t>
            </a:r>
          </a:p>
          <a:p>
            <a:pPr marL="285750" indent="-285750" algn="ctr">
              <a:buFont typeface="Arial" panose="020B0604020202020204" pitchFamily="34" charset="0"/>
              <a:buChar char="•"/>
            </a:pPr>
            <a:r>
              <a:rPr lang="lv-LV" sz="2000" dirty="0">
                <a:solidFill>
                  <a:schemeClr val="tx1"/>
                </a:solidFill>
              </a:rPr>
              <a:t>Valsts </a:t>
            </a:r>
            <a:r>
              <a:rPr lang="lv-LV" sz="2000" dirty="0" smtClean="0">
                <a:solidFill>
                  <a:schemeClr val="tx1"/>
                </a:solidFill>
              </a:rPr>
              <a:t>policijas amatpersonu,</a:t>
            </a:r>
            <a:endParaRPr lang="lv-LV" sz="2000" dirty="0">
              <a:solidFill>
                <a:schemeClr val="tx1"/>
              </a:solidFill>
            </a:endParaRPr>
          </a:p>
          <a:p>
            <a:pPr marL="285750" indent="-285750" algn="ctr">
              <a:buFont typeface="Arial" panose="020B0604020202020204" pitchFamily="34" charset="0"/>
              <a:buChar char="•"/>
            </a:pPr>
            <a:r>
              <a:rPr lang="lv-LV" sz="2000" dirty="0">
                <a:solidFill>
                  <a:schemeClr val="tx1"/>
                </a:solidFill>
              </a:rPr>
              <a:t>AS «Gaso» </a:t>
            </a:r>
            <a:r>
              <a:rPr lang="lv-LV" sz="2000" dirty="0" smtClean="0">
                <a:solidFill>
                  <a:schemeClr val="tx1"/>
                </a:solidFill>
              </a:rPr>
              <a:t>Avārijas </a:t>
            </a:r>
            <a:r>
              <a:rPr lang="lv-LV" sz="2000" dirty="0">
                <a:solidFill>
                  <a:schemeClr val="tx1"/>
                </a:solidFill>
              </a:rPr>
              <a:t>dienesta </a:t>
            </a:r>
            <a:r>
              <a:rPr lang="lv-LV" sz="2000" dirty="0" smtClean="0">
                <a:solidFill>
                  <a:schemeClr val="tx1"/>
                </a:solidFill>
              </a:rPr>
              <a:t>darbinieku</a:t>
            </a:r>
            <a:endParaRPr lang="lv-LV" sz="2000" dirty="0">
              <a:solidFill>
                <a:schemeClr val="tx1"/>
              </a:solidFill>
            </a:endParaRPr>
          </a:p>
          <a:p>
            <a:r>
              <a:rPr lang="lv-LV" sz="2400" dirty="0" smtClean="0">
                <a:solidFill>
                  <a:schemeClr val="tx1"/>
                </a:solidFill>
              </a:rPr>
              <a:t>palīdzība.</a:t>
            </a:r>
            <a:endParaRPr lang="lv-LV" dirty="0"/>
          </a:p>
        </p:txBody>
      </p:sp>
      <p:cxnSp>
        <p:nvCxnSpPr>
          <p:cNvPr id="8" name="Straight Arrow Connector 7"/>
          <p:cNvCxnSpPr/>
          <p:nvPr/>
        </p:nvCxnSpPr>
        <p:spPr>
          <a:xfrm>
            <a:off x="2379895" y="3644899"/>
            <a:ext cx="1000393" cy="353642"/>
          </a:xfrm>
          <a:prstGeom prst="straightConnector1">
            <a:avLst/>
          </a:prstGeom>
          <a:ln w="57150">
            <a:solidFill>
              <a:schemeClr val="tx1">
                <a:lumMod val="50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8871966" y="5316828"/>
            <a:ext cx="874035" cy="554353"/>
          </a:xfrm>
          <a:prstGeom prst="straightConnector1">
            <a:avLst/>
          </a:prstGeom>
          <a:ln w="57150">
            <a:solidFill>
              <a:schemeClr val="tx1">
                <a:lumMod val="50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9005189" y="3659680"/>
            <a:ext cx="566828" cy="692531"/>
          </a:xfrm>
          <a:prstGeom prst="straightConnector1">
            <a:avLst/>
          </a:prstGeom>
          <a:ln w="57150">
            <a:solidFill>
              <a:schemeClr val="tx1">
                <a:lumMod val="50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585444" y="5077207"/>
            <a:ext cx="794844" cy="383425"/>
          </a:xfrm>
          <a:prstGeom prst="straightConnector1">
            <a:avLst/>
          </a:prstGeom>
          <a:ln w="57150">
            <a:solidFill>
              <a:schemeClr val="tx1">
                <a:lumMod val="50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DE24CA1-950B-482B-A7B7-805FC4F91FD6}" type="slidenum">
              <a:rPr lang="lv-LV" smtClean="0"/>
              <a:t>2</a:t>
            </a:fld>
            <a:endParaRPr lang="lv-LV"/>
          </a:p>
        </p:txBody>
      </p:sp>
    </p:spTree>
    <p:extLst>
      <p:ext uri="{BB962C8B-B14F-4D97-AF65-F5344CB8AC3E}">
        <p14:creationId xmlns:p14="http://schemas.microsoft.com/office/powerpoint/2010/main" val="808654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rot="16200000">
            <a:off x="7093552" y="1579960"/>
            <a:ext cx="1665739" cy="659934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400" dirty="0">
              <a:solidFill>
                <a:schemeClr val="bg1"/>
              </a:solidFill>
            </a:endParaRPr>
          </a:p>
        </p:txBody>
      </p:sp>
      <p:sp>
        <p:nvSpPr>
          <p:cNvPr id="9" name="제목 1"/>
          <p:cNvSpPr txBox="1">
            <a:spLocks/>
          </p:cNvSpPr>
          <p:nvPr/>
        </p:nvSpPr>
        <p:spPr>
          <a:xfrm>
            <a:off x="5987044" y="4989852"/>
            <a:ext cx="6072544" cy="711077"/>
          </a:xfrm>
          <a:prstGeom prst="rect">
            <a:avLst/>
          </a:prstGeom>
        </p:spPr>
        <p:txBody>
          <a:bodyPr anchor="ctr">
            <a:noAutofit/>
          </a:bodyPr>
          <a:lstStyle>
            <a:lvl1pPr algn="l" defTabSz="914400" rtl="0" eaLnBrk="1" latinLnBrk="1" hangingPunct="1">
              <a:spcBef>
                <a:spcPct val="0"/>
              </a:spcBef>
              <a:buNone/>
              <a:defRPr sz="3600" b="1" kern="1200" baseline="0">
                <a:solidFill>
                  <a:schemeClr val="bg1"/>
                </a:solidFill>
                <a:effectLst/>
                <a:latin typeface="+mj-lt"/>
                <a:ea typeface="+mj-ea"/>
                <a:cs typeface="+mj-cs"/>
              </a:defRPr>
            </a:lvl1pPr>
          </a:lstStyle>
          <a:p>
            <a:endParaRPr lang="ko-KR" altLang="en-US" sz="4800" dirty="0"/>
          </a:p>
        </p:txBody>
      </p:sp>
      <p:sp>
        <p:nvSpPr>
          <p:cNvPr id="10" name="Text Placeholder 9"/>
          <p:cNvSpPr txBox="1">
            <a:spLocks/>
          </p:cNvSpPr>
          <p:nvPr/>
        </p:nvSpPr>
        <p:spPr>
          <a:xfrm>
            <a:off x="6119372" y="5542503"/>
            <a:ext cx="6072544" cy="351300"/>
          </a:xfrm>
          <a:prstGeom prst="rect">
            <a:avLst/>
          </a:prstGeom>
        </p:spPr>
        <p:txBody>
          <a:bodyPr lIns="144000" anchor="ctr"/>
          <a:lstStyle>
            <a:lvl1pPr marL="0" indent="0" algn="l" defTabSz="914400" rtl="0" eaLnBrk="1" latinLnBrk="1" hangingPunct="1">
              <a:spcBef>
                <a:spcPct val="20000"/>
              </a:spcBef>
              <a:buFont typeface="Arial" pitchFamily="34" charset="0"/>
              <a:buNone/>
              <a:defRPr sz="1400" kern="1200" baseline="0">
                <a:solidFill>
                  <a:schemeClr val="bg1"/>
                </a:solidFill>
                <a:effectLst/>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ko-KR" altLang="en-US" sz="1867" dirty="0">
              <a:latin typeface="Arial" pitchFamily="34" charset="0"/>
              <a:cs typeface="Arial" pitchFamily="34" charset="0"/>
            </a:endParaRPr>
          </a:p>
        </p:txBody>
      </p:sp>
      <p:sp>
        <p:nvSpPr>
          <p:cNvPr id="2" name="TextBox 1"/>
          <p:cNvSpPr txBox="1"/>
          <p:nvPr/>
        </p:nvSpPr>
        <p:spPr>
          <a:xfrm>
            <a:off x="881134" y="944229"/>
            <a:ext cx="8928992" cy="707886"/>
          </a:xfrm>
          <a:prstGeom prst="rect">
            <a:avLst/>
          </a:prstGeom>
          <a:noFill/>
        </p:spPr>
        <p:txBody>
          <a:bodyPr wrap="square" rtlCol="0">
            <a:spAutoFit/>
          </a:bodyPr>
          <a:lstStyle/>
          <a:p>
            <a:r>
              <a:rPr lang="lv-LV" sz="4000" b="1" dirty="0">
                <a:solidFill>
                  <a:schemeClr val="tx2"/>
                </a:solidFill>
                <a:latin typeface="Century Gothic" panose="020B0502020202020204" pitchFamily="34" charset="0"/>
              </a:rPr>
              <a:t>Kā notiek zvanu saņemšana?</a:t>
            </a:r>
          </a:p>
        </p:txBody>
      </p:sp>
      <p:pic>
        <p:nvPicPr>
          <p:cNvPr id="23" name="Picture 6" descr="Related im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34782" y="2240386"/>
            <a:ext cx="3348021" cy="13704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5" descr="D:\EENA\EENA Presentation Documents\PPT\images for PPT\police call taker and dispatche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76211" y="3913352"/>
            <a:ext cx="1439662" cy="1062424"/>
          </a:xfrm>
          <a:prstGeom prst="rect">
            <a:avLst/>
          </a:prstGeom>
          <a:noFill/>
          <a:scene3d>
            <a:camera prst="orthographicFront">
              <a:rot lat="0" lon="10799999" rev="0"/>
            </a:camera>
            <a:lightRig rig="threePt" dir="t"/>
          </a:scene3d>
        </p:spPr>
      </p:pic>
      <p:pic>
        <p:nvPicPr>
          <p:cNvPr id="30" name="Picture 16" descr="D:\EENA\EENA Presentation Documents\PPT\images for PPT\EMS call taker and dispatcher.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45630" y="5481505"/>
            <a:ext cx="1415156" cy="1026682"/>
          </a:xfrm>
          <a:prstGeom prst="rect">
            <a:avLst/>
          </a:prstGeom>
          <a:noFill/>
          <a:scene3d>
            <a:camera prst="orthographicFront">
              <a:rot lat="0" lon="10799999" rev="0"/>
            </a:camera>
            <a:lightRig rig="threePt" dir="t"/>
          </a:scene3d>
        </p:spPr>
      </p:pic>
      <p:pic>
        <p:nvPicPr>
          <p:cNvPr id="38" name="Picture 10" descr="Related imag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101131" y="5305502"/>
            <a:ext cx="2607874" cy="12548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73938" y="3286205"/>
            <a:ext cx="2639781" cy="1816293"/>
          </a:xfrm>
          <a:prstGeom prst="rect">
            <a:avLst/>
          </a:prstGeom>
        </p:spPr>
      </p:pic>
      <p:cxnSp>
        <p:nvCxnSpPr>
          <p:cNvPr id="20" name="Straight Arrow Connector 19"/>
          <p:cNvCxnSpPr/>
          <p:nvPr/>
        </p:nvCxnSpPr>
        <p:spPr>
          <a:xfrm flipV="1">
            <a:off x="3236454" y="3056965"/>
            <a:ext cx="2291639" cy="847913"/>
          </a:xfrm>
          <a:prstGeom prst="straightConnector1">
            <a:avLst/>
          </a:prstGeom>
          <a:ln w="57150">
            <a:solidFill>
              <a:schemeClr val="tx1">
                <a:lumMod val="50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71625" y="3796672"/>
            <a:ext cx="3138801" cy="1145548"/>
          </a:xfrm>
          <a:prstGeom prst="rect">
            <a:avLst/>
          </a:prstGeom>
        </p:spPr>
      </p:pic>
      <p:cxnSp>
        <p:nvCxnSpPr>
          <p:cNvPr id="29" name="Straight Arrow Connector 28"/>
          <p:cNvCxnSpPr/>
          <p:nvPr/>
        </p:nvCxnSpPr>
        <p:spPr>
          <a:xfrm>
            <a:off x="3245336" y="4221703"/>
            <a:ext cx="2232212" cy="142573"/>
          </a:xfrm>
          <a:prstGeom prst="straightConnector1">
            <a:avLst/>
          </a:prstGeom>
          <a:ln w="57150">
            <a:solidFill>
              <a:schemeClr val="tx1">
                <a:lumMod val="50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245336" y="4521758"/>
            <a:ext cx="2282757" cy="1332629"/>
          </a:xfrm>
          <a:prstGeom prst="straightConnector1">
            <a:avLst/>
          </a:prstGeom>
          <a:ln w="57150">
            <a:solidFill>
              <a:schemeClr val="tx1">
                <a:lumMod val="50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91472">
            <a:off x="4101260" y="3944111"/>
            <a:ext cx="2292537" cy="400110"/>
          </a:xfrm>
          <a:prstGeom prst="rect">
            <a:avLst/>
          </a:prstGeom>
          <a:noFill/>
        </p:spPr>
        <p:txBody>
          <a:bodyPr wrap="square" rtlCol="0">
            <a:spAutoFit/>
          </a:bodyPr>
          <a:lstStyle/>
          <a:p>
            <a:r>
              <a:rPr lang="lv-LV" sz="2000" dirty="0" smtClean="0"/>
              <a:t>Savieno</a:t>
            </a:r>
            <a:endParaRPr lang="lv-LV" sz="2000" dirty="0"/>
          </a:p>
        </p:txBody>
      </p:sp>
      <p:sp>
        <p:nvSpPr>
          <p:cNvPr id="34" name="TextBox 33"/>
          <p:cNvSpPr txBox="1"/>
          <p:nvPr/>
        </p:nvSpPr>
        <p:spPr>
          <a:xfrm rot="20427852">
            <a:off x="3297705" y="2725854"/>
            <a:ext cx="2292537" cy="707886"/>
          </a:xfrm>
          <a:prstGeom prst="rect">
            <a:avLst/>
          </a:prstGeom>
          <a:noFill/>
        </p:spPr>
        <p:txBody>
          <a:bodyPr wrap="square" rtlCol="0">
            <a:spAutoFit/>
          </a:bodyPr>
          <a:lstStyle/>
          <a:p>
            <a:r>
              <a:rPr lang="lv-LV" sz="2000" dirty="0" smtClean="0"/>
              <a:t>Izsūta uz notikuma vietu</a:t>
            </a:r>
            <a:endParaRPr lang="lv-LV" sz="2000" dirty="0"/>
          </a:p>
        </p:txBody>
      </p:sp>
      <p:sp>
        <p:nvSpPr>
          <p:cNvPr id="35" name="TextBox 34"/>
          <p:cNvSpPr txBox="1"/>
          <p:nvPr/>
        </p:nvSpPr>
        <p:spPr>
          <a:xfrm rot="1755189">
            <a:off x="4289111" y="5342447"/>
            <a:ext cx="2292537" cy="400110"/>
          </a:xfrm>
          <a:prstGeom prst="rect">
            <a:avLst/>
          </a:prstGeom>
          <a:noFill/>
        </p:spPr>
        <p:txBody>
          <a:bodyPr wrap="square" rtlCol="0">
            <a:spAutoFit/>
          </a:bodyPr>
          <a:lstStyle/>
          <a:p>
            <a:r>
              <a:rPr lang="lv-LV" sz="2000" dirty="0" smtClean="0"/>
              <a:t>Savieno</a:t>
            </a:r>
            <a:endParaRPr lang="lv-LV" sz="2000" dirty="0"/>
          </a:p>
        </p:txBody>
      </p:sp>
      <p:cxnSp>
        <p:nvCxnSpPr>
          <p:cNvPr id="37" name="Straight Arrow Connector 36"/>
          <p:cNvCxnSpPr/>
          <p:nvPr/>
        </p:nvCxnSpPr>
        <p:spPr>
          <a:xfrm>
            <a:off x="6760786" y="4668617"/>
            <a:ext cx="1971050" cy="5585"/>
          </a:xfrm>
          <a:prstGeom prst="straightConnector1">
            <a:avLst/>
          </a:prstGeom>
          <a:ln w="57150">
            <a:solidFill>
              <a:schemeClr val="tx1">
                <a:lumMod val="50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867728" y="6308744"/>
            <a:ext cx="2115075" cy="0"/>
          </a:xfrm>
          <a:prstGeom prst="straightConnector1">
            <a:avLst/>
          </a:prstGeom>
          <a:ln w="57150">
            <a:solidFill>
              <a:schemeClr val="tx1">
                <a:lumMod val="50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730779" y="3880610"/>
            <a:ext cx="2292537" cy="707886"/>
          </a:xfrm>
          <a:prstGeom prst="rect">
            <a:avLst/>
          </a:prstGeom>
          <a:noFill/>
        </p:spPr>
        <p:txBody>
          <a:bodyPr wrap="square" rtlCol="0">
            <a:spAutoFit/>
          </a:bodyPr>
          <a:lstStyle/>
          <a:p>
            <a:r>
              <a:rPr lang="lv-LV" sz="2000" dirty="0" smtClean="0"/>
              <a:t>Izsūta uz notikuma vietu</a:t>
            </a:r>
            <a:endParaRPr lang="lv-LV" sz="2000" dirty="0"/>
          </a:p>
        </p:txBody>
      </p:sp>
      <p:sp>
        <p:nvSpPr>
          <p:cNvPr id="41" name="TextBox 40"/>
          <p:cNvSpPr txBox="1"/>
          <p:nvPr/>
        </p:nvSpPr>
        <p:spPr>
          <a:xfrm>
            <a:off x="7036155" y="5539860"/>
            <a:ext cx="2292537" cy="707886"/>
          </a:xfrm>
          <a:prstGeom prst="rect">
            <a:avLst/>
          </a:prstGeom>
          <a:noFill/>
        </p:spPr>
        <p:txBody>
          <a:bodyPr wrap="square" rtlCol="0">
            <a:spAutoFit/>
          </a:bodyPr>
          <a:lstStyle/>
          <a:p>
            <a:r>
              <a:rPr lang="lv-LV" sz="2000" dirty="0" smtClean="0"/>
              <a:t>Izsūta uz notikuma vietu</a:t>
            </a:r>
            <a:endParaRPr lang="lv-LV" sz="2000" dirty="0"/>
          </a:p>
        </p:txBody>
      </p:sp>
      <p:cxnSp>
        <p:nvCxnSpPr>
          <p:cNvPr id="22" name="Straight Arrow Connector 21"/>
          <p:cNvCxnSpPr/>
          <p:nvPr/>
        </p:nvCxnSpPr>
        <p:spPr>
          <a:xfrm flipH="1">
            <a:off x="8982804" y="2988939"/>
            <a:ext cx="2726201" cy="0"/>
          </a:xfrm>
          <a:prstGeom prst="straightConnector1">
            <a:avLst/>
          </a:prstGeom>
          <a:ln w="57150">
            <a:solidFill>
              <a:schemeClr val="tx1">
                <a:lumMod val="50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158210" y="2187506"/>
            <a:ext cx="2427433" cy="707886"/>
          </a:xfrm>
          <a:prstGeom prst="rect">
            <a:avLst/>
          </a:prstGeom>
          <a:noFill/>
        </p:spPr>
        <p:txBody>
          <a:bodyPr wrap="square" rtlCol="0">
            <a:spAutoFit/>
          </a:bodyPr>
          <a:lstStyle/>
          <a:p>
            <a:r>
              <a:rPr lang="lv-LV" sz="2000" dirty="0" smtClean="0"/>
              <a:t>Saņem un piefiksē informāciju</a:t>
            </a:r>
            <a:endParaRPr lang="lv-LV" sz="2000" dirty="0"/>
          </a:p>
        </p:txBody>
      </p:sp>
    </p:spTree>
    <p:extLst>
      <p:ext uri="{BB962C8B-B14F-4D97-AF65-F5344CB8AC3E}">
        <p14:creationId xmlns:p14="http://schemas.microsoft.com/office/powerpoint/2010/main" val="161886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1+#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1+#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1000" fill="hold"/>
                                        <p:tgtEl>
                                          <p:spTgt spid="30"/>
                                        </p:tgtEl>
                                        <p:attrNameLst>
                                          <p:attrName>ppt_x</p:attrName>
                                        </p:attrNameLst>
                                      </p:cBhvr>
                                      <p:tavLst>
                                        <p:tav tm="0">
                                          <p:val>
                                            <p:strVal val="1+#ppt_w/2"/>
                                          </p:val>
                                        </p:tav>
                                        <p:tav tm="100000">
                                          <p:val>
                                            <p:strVal val="#ppt_x"/>
                                          </p:val>
                                        </p:tav>
                                      </p:tavLst>
                                    </p:anim>
                                    <p:anim calcmode="lin" valueType="num">
                                      <p:cBhvr additive="base">
                                        <p:cTn id="18" dur="1000" fill="hold"/>
                                        <p:tgtEl>
                                          <p:spTgt spid="30"/>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1000" fill="hold"/>
                                        <p:tgtEl>
                                          <p:spTgt spid="38"/>
                                        </p:tgtEl>
                                        <p:attrNameLst>
                                          <p:attrName>ppt_x</p:attrName>
                                        </p:attrNameLst>
                                      </p:cBhvr>
                                      <p:tavLst>
                                        <p:tav tm="0">
                                          <p:val>
                                            <p:strVal val="1+#ppt_w/2"/>
                                          </p:val>
                                        </p:tav>
                                        <p:tav tm="100000">
                                          <p:val>
                                            <p:strVal val="#ppt_x"/>
                                          </p:val>
                                        </p:tav>
                                      </p:tavLst>
                                    </p:anim>
                                    <p:anim calcmode="lin" valueType="num">
                                      <p:cBhvr additive="base">
                                        <p:cTn id="23"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1164079"/>
            <a:ext cx="8761413" cy="706964"/>
          </a:xfrm>
        </p:spPr>
        <p:txBody>
          <a:bodyPr/>
          <a:lstStyle/>
          <a:p>
            <a:r>
              <a:rPr lang="lv-LV" sz="4000" b="1" dirty="0">
                <a:solidFill>
                  <a:schemeClr val="tx2"/>
                </a:solidFill>
              </a:rPr>
              <a:t>Ieraugot negadījumu, </a:t>
            </a:r>
            <a:r>
              <a:rPr lang="lv-LV" sz="4000" b="1" dirty="0" smtClean="0">
                <a:solidFill>
                  <a:schemeClr val="tx2"/>
                </a:solidFill>
              </a:rPr>
              <a:t>prātā ienāk </a:t>
            </a:r>
            <a:r>
              <a:rPr lang="lv-LV" sz="4000" b="1" dirty="0">
                <a:solidFill>
                  <a:schemeClr val="tx2"/>
                </a:solidFill>
              </a:rPr>
              <a:t>doma</a:t>
            </a:r>
            <a:r>
              <a:rPr lang="lv-LV" dirty="0">
                <a:solidFill>
                  <a:schemeClr val="tx2"/>
                </a:solidFill>
              </a:rPr>
              <a:t/>
            </a:r>
            <a:br>
              <a:rPr lang="lv-LV" dirty="0">
                <a:solidFill>
                  <a:schemeClr val="tx2"/>
                </a:solidFill>
              </a:rPr>
            </a:br>
            <a:endParaRPr lang="lv-LV" dirty="0">
              <a:solidFill>
                <a:schemeClr val="tx2"/>
              </a:solidFill>
            </a:endParaRPr>
          </a:p>
        </p:txBody>
      </p:sp>
      <p:sp>
        <p:nvSpPr>
          <p:cNvPr id="4" name="Slide Number Placeholder 3"/>
          <p:cNvSpPr>
            <a:spLocks noGrp="1"/>
          </p:cNvSpPr>
          <p:nvPr>
            <p:ph type="sldNum" sz="quarter" idx="12"/>
          </p:nvPr>
        </p:nvSpPr>
        <p:spPr/>
        <p:txBody>
          <a:bodyPr/>
          <a:lstStyle/>
          <a:p>
            <a:fld id="{DDE24CA1-950B-482B-A7B7-805FC4F91FD6}" type="slidenum">
              <a:rPr lang="lv-LV" smtClean="0"/>
              <a:t>21</a:t>
            </a:fld>
            <a:endParaRPr lang="lv-LV"/>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4304" y="2383277"/>
            <a:ext cx="2244532" cy="4474723"/>
          </a:xfrm>
          <a:prstGeom prst="rect">
            <a:avLst/>
          </a:prstGeom>
        </p:spPr>
      </p:pic>
      <p:sp>
        <p:nvSpPr>
          <p:cNvPr id="10" name="Oval Callout 9"/>
          <p:cNvSpPr/>
          <p:nvPr/>
        </p:nvSpPr>
        <p:spPr>
          <a:xfrm>
            <a:off x="601578" y="2286000"/>
            <a:ext cx="4330346" cy="2636195"/>
          </a:xfrm>
          <a:prstGeom prst="wedgeEllipseCallout">
            <a:avLst>
              <a:gd name="adj1" fmla="val 65754"/>
              <a:gd name="adj2" fmla="val -27421"/>
            </a:avLst>
          </a:prstGeom>
          <a:noFill/>
          <a:ln w="38100">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smtClean="0">
                <a:solidFill>
                  <a:schemeClr val="tx1">
                    <a:lumMod val="50000"/>
                  </a:schemeClr>
                </a:solidFill>
              </a:rPr>
              <a:t>Cmon! Tiešām? Jānofočē! Soctīklos tik daudz like un share iegūšu!!!!!</a:t>
            </a:r>
            <a:endParaRPr lang="lv-LV" sz="2400" dirty="0">
              <a:solidFill>
                <a:schemeClr val="tx1">
                  <a:lumMod val="50000"/>
                </a:schemeClr>
              </a:solidFill>
            </a:endParaRPr>
          </a:p>
        </p:txBody>
      </p:sp>
      <p:pic>
        <p:nvPicPr>
          <p:cNvPr id="11" name="Attēls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5396" y="2286000"/>
            <a:ext cx="4066161" cy="3185424"/>
          </a:xfrm>
          <a:prstGeom prst="ellipse">
            <a:avLst/>
          </a:prstGeom>
          <a:ln>
            <a:noFill/>
          </a:ln>
          <a:effectLst>
            <a:softEdge rad="112500"/>
          </a:effectLst>
        </p:spPr>
      </p:pic>
      <p:sp>
        <p:nvSpPr>
          <p:cNvPr id="12" name="Oval Callout 11"/>
          <p:cNvSpPr/>
          <p:nvPr/>
        </p:nvSpPr>
        <p:spPr>
          <a:xfrm>
            <a:off x="7752945" y="2383277"/>
            <a:ext cx="3891063" cy="2947480"/>
          </a:xfrm>
          <a:prstGeom prst="wedgeEllipseCallout">
            <a:avLst>
              <a:gd name="adj1" fmla="val -77010"/>
              <a:gd name="adj2" fmla="val -46200"/>
            </a:avLst>
          </a:prstGeom>
          <a:noFill/>
          <a:ln w="38100">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sz="2400" dirty="0">
              <a:solidFill>
                <a:schemeClr val="tx1">
                  <a:lumMod val="50000"/>
                </a:schemeClr>
              </a:solidFill>
            </a:endParaRPr>
          </a:p>
        </p:txBody>
      </p:sp>
      <p:pic>
        <p:nvPicPr>
          <p:cNvPr id="8"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9478" y="6052961"/>
            <a:ext cx="11863844" cy="627942"/>
          </a:xfrm>
          <a:prstGeom prst="rect">
            <a:avLst/>
          </a:prstGeom>
        </p:spPr>
      </p:pic>
    </p:spTree>
    <p:extLst>
      <p:ext uri="{BB962C8B-B14F-4D97-AF65-F5344CB8AC3E}">
        <p14:creationId xmlns:p14="http://schemas.microsoft.com/office/powerpoint/2010/main" val="3239567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00" y="3792312"/>
            <a:ext cx="3845858" cy="1600200"/>
          </a:xfrm>
        </p:spPr>
        <p:txBody>
          <a:bodyPr/>
          <a:lstStyle/>
          <a:p>
            <a:pPr algn="ctr"/>
            <a:r>
              <a:rPr lang="lv-LV" b="1" dirty="0" smtClean="0">
                <a:solidFill>
                  <a:schemeClr val="tx2"/>
                </a:solidFill>
              </a:rPr>
              <a:t>Ja redzi, ka cilvēki vai dzīvnieki nokļuvuši nelaimē un viņiem nepieciešama palīdzība, </a:t>
            </a:r>
            <a:br>
              <a:rPr lang="lv-LV" b="1" dirty="0" smtClean="0">
                <a:solidFill>
                  <a:schemeClr val="tx2"/>
                </a:solidFill>
              </a:rPr>
            </a:br>
            <a:r>
              <a:rPr lang="lv-LV" b="1" dirty="0" smtClean="0">
                <a:solidFill>
                  <a:schemeClr val="tx2"/>
                </a:solidFill>
              </a:rPr>
              <a:t/>
            </a:r>
            <a:br>
              <a:rPr lang="lv-LV" b="1" dirty="0" smtClean="0">
                <a:solidFill>
                  <a:schemeClr val="tx2"/>
                </a:solidFill>
              </a:rPr>
            </a:br>
            <a:r>
              <a:rPr lang="lv-LV" b="1" dirty="0" smtClean="0">
                <a:solidFill>
                  <a:schemeClr val="tx2"/>
                </a:solidFill>
              </a:rPr>
              <a:t>nekavējoties </a:t>
            </a:r>
            <a:r>
              <a:rPr lang="lv-LV" b="1" dirty="0">
                <a:solidFill>
                  <a:schemeClr val="tx2"/>
                </a:solidFill>
              </a:rPr>
              <a:t>zvani uz </a:t>
            </a:r>
            <a:r>
              <a:rPr lang="lv-LV" b="1" dirty="0" smtClean="0">
                <a:solidFill>
                  <a:schemeClr val="tx2"/>
                </a:solidFill>
              </a:rPr>
              <a:t>112 vai uzrunā pieaugušo, </a:t>
            </a:r>
            <a:br>
              <a:rPr lang="lv-LV" b="1" dirty="0" smtClean="0">
                <a:solidFill>
                  <a:schemeClr val="tx2"/>
                </a:solidFill>
              </a:rPr>
            </a:br>
            <a:r>
              <a:rPr lang="lv-LV" b="1" dirty="0" smtClean="0">
                <a:solidFill>
                  <a:schemeClr val="tx2"/>
                </a:solidFill>
              </a:rPr>
              <a:t/>
            </a:r>
            <a:br>
              <a:rPr lang="lv-LV" b="1" dirty="0" smtClean="0">
                <a:solidFill>
                  <a:schemeClr val="tx2"/>
                </a:solidFill>
              </a:rPr>
            </a:br>
            <a:r>
              <a:rPr lang="lv-LV" b="1" dirty="0" smtClean="0">
                <a:solidFill>
                  <a:schemeClr val="tx2"/>
                </a:solidFill>
              </a:rPr>
              <a:t>nevis filmē un fotografē!</a:t>
            </a:r>
            <a:endParaRPr lang="lv-LV" b="1" dirty="0">
              <a:solidFill>
                <a:schemeClr val="tx2"/>
              </a:solidFill>
            </a:endParaRPr>
          </a:p>
        </p:txBody>
      </p:sp>
      <p:sp>
        <p:nvSpPr>
          <p:cNvPr id="5" name="Text Placeholder 2"/>
          <p:cNvSpPr>
            <a:spLocks noGrp="1"/>
          </p:cNvSpPr>
          <p:nvPr>
            <p:ph type="body" sz="half" idx="2"/>
          </p:nvPr>
        </p:nvSpPr>
        <p:spPr>
          <a:xfrm>
            <a:off x="5601449" y="1463133"/>
            <a:ext cx="5514786" cy="3129279"/>
          </a:xfrm>
          <a:prstGeom prst="rect">
            <a:avLst/>
          </a:prstGeom>
        </p:spPr>
        <p:txBody>
          <a:bodyPr>
            <a:noAutofit/>
          </a:bodyPr>
          <a:lstStyle/>
          <a:p>
            <a:pPr marL="0" indent="0">
              <a:buNone/>
            </a:pPr>
            <a:r>
              <a:rPr lang="lv-LV" sz="2400" b="1" dirty="0" smtClean="0">
                <a:solidFill>
                  <a:srgbClr val="D20C32"/>
                </a:solidFill>
              </a:rPr>
              <a:t>STOP! </a:t>
            </a:r>
            <a:r>
              <a:rPr lang="lv-LV" sz="2400" dirty="0" smtClean="0">
                <a:solidFill>
                  <a:schemeClr val="tx1">
                    <a:lumMod val="50000"/>
                  </a:schemeClr>
                </a:solidFill>
              </a:rPr>
              <a:t>Kamēr </a:t>
            </a:r>
            <a:r>
              <a:rPr lang="lv-LV" sz="2400" dirty="0" smtClean="0">
                <a:solidFill>
                  <a:schemeClr val="tx1">
                    <a:lumMod val="50000"/>
                  </a:schemeClr>
                </a:solidFill>
              </a:rPr>
              <a:t>Tu </a:t>
            </a:r>
            <a:r>
              <a:rPr lang="lv-LV" sz="2400" dirty="0" smtClean="0">
                <a:solidFill>
                  <a:schemeClr val="tx1">
                    <a:lumMod val="50000"/>
                  </a:schemeClr>
                </a:solidFill>
              </a:rPr>
              <a:t>fotografē vai filmē, nelaimē nokļuvušais cilvēks vai dzīvnieks veltīgi gaida ugunsdzēsēju glābēju palīdzību! </a:t>
            </a:r>
          </a:p>
          <a:p>
            <a:pPr marL="0" indent="0">
              <a:buNone/>
            </a:pPr>
            <a:r>
              <a:rPr lang="lv-LV" sz="2400" dirty="0" smtClean="0">
                <a:solidFill>
                  <a:schemeClr val="tx1">
                    <a:lumMod val="50000"/>
                  </a:schemeClr>
                </a:solidFill>
              </a:rPr>
              <a:t>Atceries, ka tikai pēc zvana uz 112, ugunsdzēsēji glābēji uzzina par notikušo un dodas palīgā!</a:t>
            </a:r>
          </a:p>
        </p:txBody>
      </p:sp>
      <p:sp>
        <p:nvSpPr>
          <p:cNvPr id="4" name="Slide Number Placeholder 3"/>
          <p:cNvSpPr>
            <a:spLocks noGrp="1"/>
          </p:cNvSpPr>
          <p:nvPr>
            <p:ph type="sldNum" sz="quarter" idx="12"/>
          </p:nvPr>
        </p:nvSpPr>
        <p:spPr/>
        <p:txBody>
          <a:bodyPr/>
          <a:lstStyle/>
          <a:p>
            <a:fld id="{DDE24CA1-950B-482B-A7B7-805FC4F91FD6}" type="slidenum">
              <a:rPr lang="lv-LV" smtClean="0"/>
              <a:t>22</a:t>
            </a:fld>
            <a:endParaRPr lang="lv-LV"/>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141833"/>
            <a:ext cx="11863844" cy="63403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6503" y="4374127"/>
            <a:ext cx="2214635" cy="2036770"/>
          </a:xfrm>
          <a:prstGeom prst="rect">
            <a:avLst/>
          </a:prstGeom>
        </p:spPr>
      </p:pic>
    </p:spTree>
    <p:extLst>
      <p:ext uri="{BB962C8B-B14F-4D97-AF65-F5344CB8AC3E}">
        <p14:creationId xmlns:p14="http://schemas.microsoft.com/office/powerpoint/2010/main" val="2691403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9149" y="679572"/>
            <a:ext cx="2821195" cy="5624365"/>
          </a:xfrm>
          <a:prstGeom prst="rect">
            <a:avLst/>
          </a:prstGeom>
        </p:spPr>
      </p:pic>
      <p:sp>
        <p:nvSpPr>
          <p:cNvPr id="4" name="Oval Callout 3"/>
          <p:cNvSpPr/>
          <p:nvPr/>
        </p:nvSpPr>
        <p:spPr>
          <a:xfrm>
            <a:off x="5261075" y="554476"/>
            <a:ext cx="5710136" cy="3511685"/>
          </a:xfrm>
          <a:prstGeom prst="wedgeEllipseCallout">
            <a:avLst>
              <a:gd name="adj1" fmla="val -80028"/>
              <a:gd name="adj2" fmla="val -26902"/>
            </a:avLst>
          </a:prstGeom>
          <a:noFill/>
          <a:ln w="38100">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a:r>
              <a:rPr lang="lv-LV" sz="2400" dirty="0" smtClean="0">
                <a:solidFill>
                  <a:schemeClr val="tx1">
                    <a:lumMod val="50000"/>
                  </a:schemeClr>
                </a:solidFill>
                <a:latin typeface="Century Gothic" panose="020B0502020202020204" pitchFamily="34" charset="0"/>
              </a:rPr>
              <a:t>Atceries! Zvani uz tālruņa </a:t>
            </a:r>
            <a:r>
              <a:rPr lang="lv-LV" sz="2400" dirty="0">
                <a:solidFill>
                  <a:schemeClr val="tx1">
                    <a:lumMod val="50000"/>
                  </a:schemeClr>
                </a:solidFill>
                <a:latin typeface="Century Gothic" panose="020B0502020202020204" pitchFamily="34" charset="0"/>
              </a:rPr>
              <a:t>numuru </a:t>
            </a:r>
            <a:r>
              <a:rPr lang="lv-LV" sz="2400" b="1" dirty="0">
                <a:solidFill>
                  <a:srgbClr val="D20C32"/>
                </a:solidFill>
                <a:latin typeface="Century Gothic" panose="020B0502020202020204" pitchFamily="34" charset="0"/>
              </a:rPr>
              <a:t>112</a:t>
            </a:r>
            <a:r>
              <a:rPr lang="lv-LV" sz="2400" dirty="0">
                <a:solidFill>
                  <a:schemeClr val="tx1">
                    <a:lumMod val="50000"/>
                  </a:schemeClr>
                </a:solidFill>
                <a:latin typeface="Century Gothic" panose="020B0502020202020204" pitchFamily="34" charset="0"/>
              </a:rPr>
              <a:t> </a:t>
            </a:r>
            <a:r>
              <a:rPr lang="lv-LV" sz="2400" dirty="0" smtClean="0">
                <a:solidFill>
                  <a:schemeClr val="tx1">
                    <a:lumMod val="50000"/>
                  </a:schemeClr>
                </a:solidFill>
                <a:latin typeface="Century Gothic" panose="020B0502020202020204" pitchFamily="34" charset="0"/>
              </a:rPr>
              <a:t>gadījumos</a:t>
            </a:r>
            <a:r>
              <a:rPr lang="lv-LV" sz="2400" dirty="0">
                <a:solidFill>
                  <a:schemeClr val="tx1">
                    <a:lumMod val="50000"/>
                  </a:schemeClr>
                </a:solidFill>
                <a:latin typeface="Century Gothic" panose="020B0502020202020204" pitchFamily="34" charset="0"/>
              </a:rPr>
              <a:t>, kad </a:t>
            </a:r>
            <a:r>
              <a:rPr lang="lv-LV" sz="2400" dirty="0" smtClean="0">
                <a:solidFill>
                  <a:schemeClr val="tx1">
                    <a:lumMod val="50000"/>
                  </a:schemeClr>
                </a:solidFill>
                <a:latin typeface="Century Gothic" panose="020B0502020202020204" pitchFamily="34" charset="0"/>
              </a:rPr>
              <a:t>pastāv briesmas Tavai vai apkārtējo dzīvībai, veselībai</a:t>
            </a:r>
            <a:r>
              <a:rPr lang="lv-LV" sz="2400" dirty="0">
                <a:solidFill>
                  <a:schemeClr val="tx1">
                    <a:lumMod val="50000"/>
                  </a:schemeClr>
                </a:solidFill>
                <a:latin typeface="Century Gothic" panose="020B0502020202020204" pitchFamily="34" charset="0"/>
              </a:rPr>
              <a:t>, drošībai, </a:t>
            </a:r>
            <a:r>
              <a:rPr lang="lv-LV" sz="2400" dirty="0" smtClean="0">
                <a:solidFill>
                  <a:schemeClr val="tx1">
                    <a:lumMod val="50000"/>
                  </a:schemeClr>
                </a:solidFill>
                <a:latin typeface="Century Gothic" panose="020B0502020202020204" pitchFamily="34" charset="0"/>
              </a:rPr>
              <a:t>apkārtējai videi vai </a:t>
            </a:r>
            <a:r>
              <a:rPr lang="lv-LV" sz="2400" dirty="0">
                <a:solidFill>
                  <a:schemeClr val="tx1">
                    <a:lumMod val="50000"/>
                  </a:schemeClr>
                </a:solidFill>
                <a:latin typeface="Century Gothic" panose="020B0502020202020204" pitchFamily="34" charset="0"/>
              </a:rPr>
              <a:t>īpašumam!</a:t>
            </a:r>
          </a:p>
        </p:txBody>
      </p:sp>
      <p:sp>
        <p:nvSpPr>
          <p:cNvPr id="7" name="Content Placeholder 6"/>
          <p:cNvSpPr>
            <a:spLocks noGrp="1"/>
          </p:cNvSpPr>
          <p:nvPr>
            <p:ph idx="1"/>
          </p:nvPr>
        </p:nvSpPr>
        <p:spPr>
          <a:xfrm>
            <a:off x="5781146" y="3988340"/>
            <a:ext cx="6170796" cy="2031460"/>
          </a:xfrm>
        </p:spPr>
        <p:txBody>
          <a:bodyPr/>
          <a:lstStyle/>
          <a:p>
            <a:pPr marL="0" indent="0">
              <a:buNone/>
            </a:pPr>
            <a:r>
              <a:rPr lang="lv-LV" sz="2400" dirty="0" smtClean="0">
                <a:solidFill>
                  <a:schemeClr val="tx1">
                    <a:lumMod val="50000"/>
                  </a:schemeClr>
                </a:solidFill>
              </a:rPr>
              <a:t>Noskaties arī šo video, kurā redzamas situācijas, kad zvanīt uz 112! </a:t>
            </a:r>
            <a:r>
              <a:rPr lang="lv-LV" b="1" u="sng" dirty="0">
                <a:solidFill>
                  <a:srgbClr val="D20C32"/>
                </a:solidFill>
              </a:rPr>
              <a:t>https://www.youtube.com/watch?v=Lu1cgrK-Bg8</a:t>
            </a:r>
            <a:endParaRPr lang="lv-LV" b="1" dirty="0">
              <a:solidFill>
                <a:srgbClr val="D20C32"/>
              </a:solidFill>
            </a:endParaRPr>
          </a:p>
        </p:txBody>
      </p:sp>
      <p:sp>
        <p:nvSpPr>
          <p:cNvPr id="2" name="Slide Number Placeholder 1"/>
          <p:cNvSpPr>
            <a:spLocks noGrp="1"/>
          </p:cNvSpPr>
          <p:nvPr>
            <p:ph type="sldNum" sz="quarter" idx="12"/>
          </p:nvPr>
        </p:nvSpPr>
        <p:spPr/>
        <p:txBody>
          <a:bodyPr/>
          <a:lstStyle/>
          <a:p>
            <a:fld id="{DDE24CA1-950B-482B-A7B7-805FC4F91FD6}" type="slidenum">
              <a:rPr lang="lv-LV" smtClean="0"/>
              <a:t>23</a:t>
            </a:fld>
            <a:endParaRPr lang="lv-LV"/>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9478" y="6052961"/>
            <a:ext cx="11863844" cy="627942"/>
          </a:xfrm>
          <a:prstGeom prst="rect">
            <a:avLst/>
          </a:prstGeom>
        </p:spPr>
      </p:pic>
    </p:spTree>
    <p:extLst>
      <p:ext uri="{BB962C8B-B14F-4D97-AF65-F5344CB8AC3E}">
        <p14:creationId xmlns:p14="http://schemas.microsoft.com/office/powerpoint/2010/main" val="2316906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696" y="4719023"/>
            <a:ext cx="8825657" cy="566738"/>
          </a:xfrm>
        </p:spPr>
        <p:txBody>
          <a:bodyPr>
            <a:noAutofit/>
          </a:bodyPr>
          <a:lstStyle/>
          <a:p>
            <a:pPr algn="ctr"/>
            <a:r>
              <a:rPr lang="lv-LV" sz="3600" b="1" dirty="0" smtClean="0">
                <a:solidFill>
                  <a:schemeClr val="tx2"/>
                </a:solidFill>
              </a:rPr>
              <a:t>Paldies, ka izlasīji un iepazinies!</a:t>
            </a:r>
            <a:endParaRPr lang="lv-LV" sz="3600" b="1" dirty="0">
              <a:solidFill>
                <a:schemeClr val="tx2"/>
              </a:solidFill>
            </a:endParaRPr>
          </a:p>
        </p:txBody>
      </p:sp>
      <p:sp>
        <p:nvSpPr>
          <p:cNvPr id="9" name="Text Placeholder 8"/>
          <p:cNvSpPr>
            <a:spLocks noGrp="1"/>
          </p:cNvSpPr>
          <p:nvPr>
            <p:ph type="body" sz="half" idx="2"/>
          </p:nvPr>
        </p:nvSpPr>
        <p:spPr>
          <a:xfrm>
            <a:off x="885217" y="5281442"/>
            <a:ext cx="9426136" cy="858389"/>
          </a:xfrm>
        </p:spPr>
        <p:txBody>
          <a:bodyPr>
            <a:normAutofit/>
          </a:bodyPr>
          <a:lstStyle/>
          <a:p>
            <a:pPr algn="ctr"/>
            <a:r>
              <a:rPr lang="lv-LV" sz="2400" b="1" dirty="0">
                <a:solidFill>
                  <a:schemeClr val="tx2"/>
                </a:solidFill>
                <a:latin typeface="Century Gothic" panose="020B0502020202020204" pitchFamily="34" charset="0"/>
              </a:rPr>
              <a:t>Ja notikusi nelaime, nekavējoties zvani uz </a:t>
            </a:r>
            <a:r>
              <a:rPr lang="lv-LV" sz="2400" b="1" dirty="0" smtClean="0">
                <a:solidFill>
                  <a:schemeClr val="tx2"/>
                </a:solidFill>
                <a:latin typeface="Century Gothic" panose="020B0502020202020204" pitchFamily="34" charset="0"/>
              </a:rPr>
              <a:t>tālruņa numuru 112</a:t>
            </a:r>
            <a:r>
              <a:rPr lang="lv-LV" sz="2400" b="1" dirty="0">
                <a:solidFill>
                  <a:schemeClr val="tx2"/>
                </a:solidFill>
                <a:latin typeface="Century Gothic" panose="020B0502020202020204" pitchFamily="34" charset="0"/>
              </a:rPr>
              <a:t>! </a:t>
            </a:r>
            <a:r>
              <a:rPr lang="lv-LV" sz="2400" b="1" dirty="0" smtClean="0">
                <a:solidFill>
                  <a:schemeClr val="tx2"/>
                </a:solidFill>
                <a:latin typeface="Century Gothic" panose="020B0502020202020204" pitchFamily="34" charset="0"/>
              </a:rPr>
              <a:t>Operatīvie dienesti </a:t>
            </a:r>
            <a:r>
              <a:rPr lang="lv-LV" sz="2400" b="1" dirty="0" smtClean="0">
                <a:solidFill>
                  <a:schemeClr val="tx2"/>
                </a:solidFill>
                <a:latin typeface="Century Gothic" panose="020B0502020202020204" pitchFamily="34" charset="0"/>
                <a:cs typeface="Arial" pitchFamily="34" charset="0"/>
              </a:rPr>
              <a:t>steigsies </a:t>
            </a:r>
            <a:r>
              <a:rPr lang="lv-LV" sz="2400" b="1" dirty="0">
                <a:solidFill>
                  <a:schemeClr val="tx2"/>
                </a:solidFill>
                <a:latin typeface="Century Gothic" panose="020B0502020202020204" pitchFamily="34" charset="0"/>
                <a:cs typeface="Arial" pitchFamily="34" charset="0"/>
              </a:rPr>
              <a:t>palīgā!</a:t>
            </a:r>
            <a:endParaRPr lang="en-US" altLang="ko-KR" sz="2400" b="1" dirty="0">
              <a:solidFill>
                <a:schemeClr val="tx2"/>
              </a:solidFill>
              <a:latin typeface="Century Gothic" panose="020B0502020202020204" pitchFamily="34" charset="0"/>
              <a:cs typeface="Arial" pitchFamily="34" charset="0"/>
            </a:endParaRPr>
          </a:p>
          <a:p>
            <a:endParaRPr lang="lv-LV" dirty="0">
              <a:solidFill>
                <a:schemeClr val="tx2"/>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910" y="5718084"/>
            <a:ext cx="640135" cy="627942"/>
          </a:xfrm>
          <a:prstGeom prst="rect">
            <a:avLst/>
          </a:prstGeom>
        </p:spPr>
      </p:pic>
      <p:pic>
        <p:nvPicPr>
          <p:cNvPr id="10" name="Attēla vietturis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773481"/>
            <a:ext cx="3787894" cy="3098133"/>
          </a:xfrm>
          <a:prstGeom prst="parallelogram">
            <a:avLst/>
          </a:prstGeom>
        </p:spPr>
      </p:pic>
      <p:pic>
        <p:nvPicPr>
          <p:cNvPr id="11" name="Attēla vietturis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gray">
          <a:xfrm>
            <a:off x="7121113" y="771160"/>
            <a:ext cx="5070887" cy="3093007"/>
          </a:xfrm>
          <a:prstGeom prst="parallelogram">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24785" y="771160"/>
            <a:ext cx="4059437" cy="3095812"/>
          </a:xfrm>
          <a:prstGeom prst="parallelogram">
            <a:avLst/>
          </a:prstGeom>
        </p:spPr>
      </p:pic>
    </p:spTree>
    <p:extLst>
      <p:ext uri="{BB962C8B-B14F-4D97-AF65-F5344CB8AC3E}">
        <p14:creationId xmlns:p14="http://schemas.microsoft.com/office/powerpoint/2010/main" val="1560062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4000" b="1" dirty="0" smtClean="0">
                <a:solidFill>
                  <a:schemeClr val="bg1"/>
                </a:solidFill>
              </a:rPr>
              <a:t>Kas ir tālruņa numurs 112?</a:t>
            </a:r>
            <a:endParaRPr lang="lv-LV" sz="4000" b="1" dirty="0">
              <a:solidFill>
                <a:schemeClr val="bg1"/>
              </a:solidFill>
            </a:endParaRPr>
          </a:p>
        </p:txBody>
      </p:sp>
      <p:sp>
        <p:nvSpPr>
          <p:cNvPr id="3" name="Content Placeholder 2"/>
          <p:cNvSpPr>
            <a:spLocks noGrp="1"/>
          </p:cNvSpPr>
          <p:nvPr>
            <p:ph idx="4294967295"/>
          </p:nvPr>
        </p:nvSpPr>
        <p:spPr>
          <a:xfrm>
            <a:off x="8988425" y="2603500"/>
            <a:ext cx="3203575" cy="3416300"/>
          </a:xfrm>
        </p:spPr>
        <p:txBody>
          <a:bodyPr>
            <a:normAutofit/>
          </a:bodyPr>
          <a:lstStyle/>
          <a:p>
            <a:pPr marL="0" indent="0">
              <a:buNone/>
            </a:pPr>
            <a:endParaRPr lang="lv-LV" sz="2400" dirty="0">
              <a:solidFill>
                <a:schemeClr val="tx1">
                  <a:lumMod val="75000"/>
                </a:schemeClr>
              </a:solidFill>
            </a:endParaRPr>
          </a:p>
          <a:p>
            <a:pPr marL="0" indent="0">
              <a:buNone/>
            </a:pPr>
            <a:endParaRPr lang="lv-LV" sz="2400" dirty="0">
              <a:solidFill>
                <a:schemeClr val="tx1">
                  <a:lumMod val="75000"/>
                </a:schemeClr>
              </a:solidFill>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98108" y="2192867"/>
            <a:ext cx="1404333" cy="4542480"/>
          </a:xfrm>
          <a:prstGeom prst="rect">
            <a:avLst/>
          </a:prstGeom>
        </p:spPr>
      </p:pic>
      <p:sp>
        <p:nvSpPr>
          <p:cNvPr id="5" name="Oval Callout 4"/>
          <p:cNvSpPr/>
          <p:nvPr/>
        </p:nvSpPr>
        <p:spPr>
          <a:xfrm>
            <a:off x="5139266" y="2497667"/>
            <a:ext cx="6251823" cy="2599266"/>
          </a:xfrm>
          <a:prstGeom prst="wedgeEllipseCallout">
            <a:avLst>
              <a:gd name="adj1" fmla="val -81784"/>
              <a:gd name="adj2" fmla="val -41817"/>
            </a:avLst>
          </a:prstGeom>
          <a:noFill/>
          <a:ln w="38100">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smtClean="0"/>
              <a:t>Tas ir tieši tik </a:t>
            </a:r>
            <a:r>
              <a:rPr lang="lv-LV" sz="2400" b="1" dirty="0" smtClean="0">
                <a:solidFill>
                  <a:srgbClr val="D20C32"/>
                </a:solidFill>
              </a:rPr>
              <a:t>VIENKĀRŠI</a:t>
            </a:r>
            <a:r>
              <a:rPr lang="lv-LV" sz="2400" dirty="0" smtClean="0"/>
              <a:t>! Ar vienu numuru varu sasniegt četrus operatīvos dienestus, kas steigsies palīgā, ja būs noticis negadījums!</a:t>
            </a:r>
            <a:endParaRPr lang="lv-LV" sz="2400" dirty="0"/>
          </a:p>
        </p:txBody>
      </p:sp>
      <p:sp>
        <p:nvSpPr>
          <p:cNvPr id="6" name="Slide Number Placeholder 5"/>
          <p:cNvSpPr>
            <a:spLocks noGrp="1"/>
          </p:cNvSpPr>
          <p:nvPr>
            <p:ph type="sldNum" sz="quarter" idx="12"/>
          </p:nvPr>
        </p:nvSpPr>
        <p:spPr/>
        <p:txBody>
          <a:bodyPr/>
          <a:lstStyle/>
          <a:p>
            <a:fld id="{DDE24CA1-950B-482B-A7B7-805FC4F91FD6}" type="slidenum">
              <a:rPr lang="lv-LV" smtClean="0"/>
              <a:t>3</a:t>
            </a:fld>
            <a:endParaRPr lang="lv-LV"/>
          </a:p>
        </p:txBody>
      </p:sp>
    </p:spTree>
    <p:extLst>
      <p:ext uri="{BB962C8B-B14F-4D97-AF65-F5344CB8AC3E}">
        <p14:creationId xmlns:p14="http://schemas.microsoft.com/office/powerpoint/2010/main" val="3112746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777068" y="1282699"/>
            <a:ext cx="5407399" cy="4572000"/>
          </a:xfrm>
        </p:spPr>
        <p:txBody>
          <a:bodyPr>
            <a:noAutofit/>
          </a:bodyPr>
          <a:lstStyle/>
          <a:p>
            <a:pPr marL="0" indent="0">
              <a:buNone/>
            </a:pPr>
            <a:r>
              <a:rPr lang="lv-LV" altLang="lv-LV" sz="2400" dirty="0" smtClean="0">
                <a:solidFill>
                  <a:schemeClr val="tx1">
                    <a:lumMod val="50000"/>
                  </a:schemeClr>
                </a:solidFill>
                <a:latin typeface="Century Gothic" panose="020B0502020202020204" pitchFamily="34" charset="0"/>
              </a:rPr>
              <a:t>	</a:t>
            </a:r>
            <a:r>
              <a:rPr lang="lv-LV" altLang="lv-LV" sz="2400" dirty="0">
                <a:solidFill>
                  <a:schemeClr val="tx1">
                    <a:lumMod val="50000"/>
                  </a:schemeClr>
                </a:solidFill>
                <a:latin typeface="Century Gothic" panose="020B0502020202020204" pitchFamily="34" charset="0"/>
              </a:rPr>
              <a:t>izcēlies </a:t>
            </a:r>
            <a:r>
              <a:rPr lang="lv-LV" altLang="lv-LV" sz="2400" dirty="0" smtClean="0">
                <a:solidFill>
                  <a:schemeClr val="tx1">
                    <a:lumMod val="50000"/>
                  </a:schemeClr>
                </a:solidFill>
                <a:latin typeface="Century Gothic" panose="020B0502020202020204" pitchFamily="34" charset="0"/>
              </a:rPr>
              <a:t>ugunsgrēks,</a:t>
            </a:r>
          </a:p>
          <a:p>
            <a:pPr marL="0" indent="0">
              <a:buNone/>
            </a:pPr>
            <a:r>
              <a:rPr lang="lv-LV" altLang="lv-LV" sz="2400" dirty="0" smtClean="0">
                <a:solidFill>
                  <a:schemeClr val="tx1">
                    <a:lumMod val="50000"/>
                  </a:schemeClr>
                </a:solidFill>
                <a:latin typeface="Century Gothic" panose="020B0502020202020204" pitchFamily="34" charset="0"/>
              </a:rPr>
              <a:t>	noticis negadījums – uz ceļa, 	ūdenstilpē, uz ledus, mežā vai 	citur un nepieciešama 	operatīvo dienestu palīdzība,</a:t>
            </a:r>
          </a:p>
          <a:p>
            <a:pPr marL="0" indent="0">
              <a:buNone/>
            </a:pPr>
            <a:r>
              <a:rPr lang="lv-LV" altLang="lv-LV" sz="2400" dirty="0" smtClean="0">
                <a:solidFill>
                  <a:schemeClr val="tx1">
                    <a:lumMod val="50000"/>
                  </a:schemeClr>
                </a:solidFill>
                <a:latin typeface="Century Gothic" panose="020B0502020202020204" pitchFamily="34" charset="0"/>
              </a:rPr>
              <a:t>	radušās nopietnas veselības 	problēmas,</a:t>
            </a:r>
            <a:endParaRPr lang="lv-LV" altLang="lv-LV" sz="2400" dirty="0">
              <a:solidFill>
                <a:schemeClr val="tx1">
                  <a:lumMod val="50000"/>
                </a:schemeClr>
              </a:solidFill>
              <a:latin typeface="Century Gothic" panose="020B0502020202020204" pitchFamily="34" charset="0"/>
            </a:endParaRPr>
          </a:p>
          <a:p>
            <a:pPr marL="0" indent="0">
              <a:buNone/>
            </a:pPr>
            <a:r>
              <a:rPr lang="lv-LV" altLang="lv-LV" sz="2400" dirty="0" smtClean="0">
                <a:solidFill>
                  <a:schemeClr val="tx1">
                    <a:lumMod val="50000"/>
                  </a:schemeClr>
                </a:solidFill>
                <a:latin typeface="Century Gothic" panose="020B0502020202020204" pitchFamily="34" charset="0"/>
              </a:rPr>
              <a:t>	tiek veiktas noziedzīgas 	darbības - cilvēkam uzbrūk, 	piekauj vai notiek zādzība u.c.,</a:t>
            </a:r>
          </a:p>
          <a:p>
            <a:pPr marL="0" indent="0">
              <a:buNone/>
            </a:pPr>
            <a:r>
              <a:rPr lang="lv-LV" altLang="lv-LV" sz="2400" dirty="0">
                <a:solidFill>
                  <a:schemeClr val="tx1">
                    <a:lumMod val="50000"/>
                  </a:schemeClr>
                </a:solidFill>
                <a:latin typeface="Century Gothic" panose="020B0502020202020204" pitchFamily="34" charset="0"/>
              </a:rPr>
              <a:t>	</a:t>
            </a:r>
            <a:r>
              <a:rPr lang="lv-LV" altLang="lv-LV" sz="2400" dirty="0" smtClean="0">
                <a:solidFill>
                  <a:schemeClr val="tx1">
                    <a:lumMod val="50000"/>
                  </a:schemeClr>
                </a:solidFill>
                <a:latin typeface="Century Gothic" panose="020B0502020202020204" pitchFamily="34" charset="0"/>
              </a:rPr>
              <a:t>dzīvnieks nokļuvis nelaimē,</a:t>
            </a:r>
            <a:endParaRPr lang="lv-LV" altLang="lv-LV" sz="2400" dirty="0">
              <a:solidFill>
                <a:schemeClr val="tx1">
                  <a:lumMod val="50000"/>
                </a:schemeClr>
              </a:solidFill>
              <a:latin typeface="Century Gothic" panose="020B0502020202020204" pitchFamily="34" charset="0"/>
            </a:endParaRPr>
          </a:p>
          <a:p>
            <a:pPr marL="0" indent="0">
              <a:buNone/>
            </a:pPr>
            <a:r>
              <a:rPr lang="lv-LV" altLang="lv-LV" sz="2400" dirty="0" smtClean="0">
                <a:solidFill>
                  <a:schemeClr val="tx1">
                    <a:lumMod val="50000"/>
                  </a:schemeClr>
                </a:solidFill>
                <a:latin typeface="Century Gothic" panose="020B0502020202020204" pitchFamily="34" charset="0"/>
              </a:rPr>
              <a:t>	un </a:t>
            </a:r>
            <a:r>
              <a:rPr lang="lv-LV" altLang="lv-LV" sz="2400" dirty="0">
                <a:solidFill>
                  <a:schemeClr val="tx1">
                    <a:lumMod val="50000"/>
                  </a:schemeClr>
                </a:solidFill>
                <a:latin typeface="Century Gothic" panose="020B0502020202020204" pitchFamily="34" charset="0"/>
              </a:rPr>
              <a:t>citos ārkārtas gadījumos</a:t>
            </a:r>
            <a:r>
              <a:rPr lang="lv-LV" altLang="lv-LV" sz="2400" dirty="0" smtClean="0">
                <a:solidFill>
                  <a:schemeClr val="tx1">
                    <a:lumMod val="50000"/>
                  </a:schemeClr>
                </a:solidFill>
                <a:latin typeface="Century Gothic" panose="020B0502020202020204" pitchFamily="34" charset="0"/>
              </a:rPr>
              <a:t>…</a:t>
            </a:r>
            <a:endParaRPr lang="lv-LV" altLang="lv-LV" sz="2400" dirty="0">
              <a:solidFill>
                <a:schemeClr val="tx1">
                  <a:lumMod val="50000"/>
                </a:schemeClr>
              </a:solidFill>
              <a:latin typeface="Century Gothic" panose="020B050202020202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111" y="5992993"/>
            <a:ext cx="640135" cy="62794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1599" y="5992993"/>
            <a:ext cx="1760937" cy="628519"/>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2261" y="1853626"/>
            <a:ext cx="2234206" cy="4468411"/>
          </a:xfrm>
          <a:prstGeom prst="rect">
            <a:avLst/>
          </a:prstGeom>
        </p:spPr>
      </p:pic>
      <p:sp>
        <p:nvSpPr>
          <p:cNvPr id="12" name="Oval Callout 11"/>
          <p:cNvSpPr/>
          <p:nvPr/>
        </p:nvSpPr>
        <p:spPr>
          <a:xfrm>
            <a:off x="2260600" y="753534"/>
            <a:ext cx="2469221" cy="2260600"/>
          </a:xfrm>
          <a:prstGeom prst="wedgeEllipseCallout">
            <a:avLst>
              <a:gd name="adj1" fmla="val -68992"/>
              <a:gd name="adj2" fmla="val 31128"/>
            </a:avLst>
          </a:prstGeom>
          <a:noFill/>
          <a:ln w="38100">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smtClean="0">
                <a:solidFill>
                  <a:schemeClr val="bg1"/>
                </a:solidFill>
              </a:rPr>
              <a:t>Kuros gadījumos zvanīt uz 112?</a:t>
            </a:r>
            <a:endParaRPr lang="lv-LV" sz="2400" b="1" dirty="0">
              <a:solidFill>
                <a:schemeClr val="bg1"/>
              </a:solidFill>
            </a:endParaRPr>
          </a:p>
        </p:txBody>
      </p:sp>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77065" y="1062581"/>
            <a:ext cx="349522" cy="344734"/>
          </a:xfrm>
          <a:prstGeom prst="rect">
            <a:avLst/>
          </a:prstGeom>
        </p:spPr>
      </p:pic>
      <p:pic>
        <p:nvPicPr>
          <p:cNvPr id="20" name="Picture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72988" y="1593743"/>
            <a:ext cx="353599" cy="347502"/>
          </a:xfrm>
          <a:prstGeom prst="rect">
            <a:avLst/>
          </a:prstGeom>
        </p:spPr>
      </p:pic>
      <p:pic>
        <p:nvPicPr>
          <p:cNvPr id="22" name="Picture 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72988" y="3221197"/>
            <a:ext cx="353599" cy="347502"/>
          </a:xfrm>
          <a:prstGeom prst="rect">
            <a:avLst/>
          </a:prstGeom>
        </p:spPr>
      </p:pic>
      <p:pic>
        <p:nvPicPr>
          <p:cNvPr id="23" name="Picture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72988" y="4087832"/>
            <a:ext cx="353599" cy="347502"/>
          </a:xfrm>
          <a:prstGeom prst="rect">
            <a:avLst/>
          </a:prstGeom>
        </p:spPr>
      </p:pic>
      <p:pic>
        <p:nvPicPr>
          <p:cNvPr id="25" name="Picture 2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72987" y="5233189"/>
            <a:ext cx="353599" cy="347502"/>
          </a:xfrm>
          <a:prstGeom prst="rect">
            <a:avLst/>
          </a:prstGeom>
        </p:spPr>
      </p:pic>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72987" y="5743039"/>
            <a:ext cx="353599" cy="347502"/>
          </a:xfrm>
          <a:prstGeom prst="rect">
            <a:avLst/>
          </a:prstGeom>
        </p:spPr>
      </p:pic>
      <p:sp>
        <p:nvSpPr>
          <p:cNvPr id="3" name="Slide Number Placeholder 2"/>
          <p:cNvSpPr>
            <a:spLocks noGrp="1"/>
          </p:cNvSpPr>
          <p:nvPr>
            <p:ph type="sldNum" sz="quarter" idx="12"/>
          </p:nvPr>
        </p:nvSpPr>
        <p:spPr/>
        <p:txBody>
          <a:bodyPr/>
          <a:lstStyle/>
          <a:p>
            <a:fld id="{DDE24CA1-950B-482B-A7B7-805FC4F91FD6}" type="slidenum">
              <a:rPr lang="lv-LV" smtClean="0"/>
              <a:t>4</a:t>
            </a:fld>
            <a:endParaRPr lang="lv-LV"/>
          </a:p>
        </p:txBody>
      </p:sp>
    </p:spTree>
    <p:extLst>
      <p:ext uri="{BB962C8B-B14F-4D97-AF65-F5344CB8AC3E}">
        <p14:creationId xmlns:p14="http://schemas.microsoft.com/office/powerpoint/2010/main" val="3475151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4000" b="1" dirty="0" smtClean="0">
                <a:solidFill>
                  <a:schemeClr val="bg1"/>
                </a:solidFill>
              </a:rPr>
              <a:t>Nezvani uz 112, lai</a:t>
            </a:r>
            <a:endParaRPr lang="lv-LV" sz="4000" b="1" dirty="0">
              <a:solidFill>
                <a:schemeClr val="bg1"/>
              </a:solidFill>
            </a:endParaRPr>
          </a:p>
        </p:txBody>
      </p:sp>
      <p:sp>
        <p:nvSpPr>
          <p:cNvPr id="3" name="Text Placeholder 2"/>
          <p:cNvSpPr>
            <a:spLocks noGrp="1"/>
          </p:cNvSpPr>
          <p:nvPr>
            <p:ph type="body" idx="1"/>
          </p:nvPr>
        </p:nvSpPr>
        <p:spPr>
          <a:xfrm>
            <a:off x="502024" y="4694203"/>
            <a:ext cx="3673674" cy="576263"/>
          </a:xfrm>
        </p:spPr>
        <p:txBody>
          <a:bodyPr/>
          <a:lstStyle/>
          <a:p>
            <a:r>
              <a:rPr lang="lv-LV" b="1" dirty="0" smtClean="0">
                <a:solidFill>
                  <a:srgbClr val="D20C32"/>
                </a:solidFill>
              </a:rPr>
              <a:t>Pajokotos, pasūdzētos par sliktu dienu vai parunātos</a:t>
            </a:r>
            <a:endParaRPr lang="lv-LV" b="1" dirty="0">
              <a:solidFill>
                <a:srgbClr val="D20C32"/>
              </a:solidFill>
            </a:endParaRPr>
          </a:p>
        </p:txBody>
      </p:sp>
      <p:sp>
        <p:nvSpPr>
          <p:cNvPr id="5" name="Text Placeholder 4"/>
          <p:cNvSpPr>
            <a:spLocks noGrp="1"/>
          </p:cNvSpPr>
          <p:nvPr>
            <p:ph type="body" sz="half" idx="18"/>
          </p:nvPr>
        </p:nvSpPr>
        <p:spPr>
          <a:xfrm>
            <a:off x="421341" y="5270466"/>
            <a:ext cx="3682639" cy="1488555"/>
          </a:xfrm>
        </p:spPr>
        <p:txBody>
          <a:bodyPr>
            <a:normAutofit/>
          </a:bodyPr>
          <a:lstStyle/>
          <a:p>
            <a:r>
              <a:rPr lang="lv-LV" dirty="0" smtClean="0">
                <a:solidFill>
                  <a:schemeClr val="tx1">
                    <a:lumMod val="50000"/>
                  </a:schemeClr>
                </a:solidFill>
              </a:rPr>
              <a:t>Tavs joks var kavēt palīdzības sniegšanu tam, kam tā patiešām nepieciešama.</a:t>
            </a:r>
          </a:p>
          <a:p>
            <a:r>
              <a:rPr lang="lv-LV" dirty="0" smtClean="0">
                <a:solidFill>
                  <a:schemeClr val="tx1">
                    <a:lumMod val="50000"/>
                  </a:schemeClr>
                </a:solidFill>
              </a:rPr>
              <a:t>Jā, 112 </a:t>
            </a:r>
            <a:r>
              <a:rPr lang="lv-LV" dirty="0">
                <a:solidFill>
                  <a:schemeClr val="tx1">
                    <a:lumMod val="50000"/>
                  </a:schemeClr>
                </a:solidFill>
              </a:rPr>
              <a:t>dispečeri spēj nomierināt, bet tavā situācijā tev vislabāk </a:t>
            </a:r>
            <a:r>
              <a:rPr lang="lv-LV" dirty="0" smtClean="0">
                <a:solidFill>
                  <a:schemeClr val="tx1">
                    <a:lumMod val="50000"/>
                  </a:schemeClr>
                </a:solidFill>
              </a:rPr>
              <a:t>palīdzēs </a:t>
            </a:r>
            <a:r>
              <a:rPr lang="lv-LV" dirty="0">
                <a:solidFill>
                  <a:schemeClr val="tx1">
                    <a:lumMod val="50000"/>
                  </a:schemeClr>
                </a:solidFill>
              </a:rPr>
              <a:t>draugi vai uzticības tālruņa </a:t>
            </a:r>
            <a:r>
              <a:rPr lang="lv-LV" dirty="0" smtClean="0">
                <a:solidFill>
                  <a:schemeClr val="tx1">
                    <a:lumMod val="50000"/>
                  </a:schemeClr>
                </a:solidFill>
              </a:rPr>
              <a:t>speciālisti.</a:t>
            </a:r>
            <a:endParaRPr lang="lv-LV" dirty="0">
              <a:solidFill>
                <a:schemeClr val="tx1">
                  <a:lumMod val="50000"/>
                </a:schemeClr>
              </a:solidFill>
            </a:endParaRPr>
          </a:p>
        </p:txBody>
      </p:sp>
      <p:sp>
        <p:nvSpPr>
          <p:cNvPr id="6" name="Text Placeholder 5"/>
          <p:cNvSpPr>
            <a:spLocks noGrp="1"/>
          </p:cNvSpPr>
          <p:nvPr>
            <p:ph type="body" sz="quarter" idx="3"/>
          </p:nvPr>
        </p:nvSpPr>
        <p:spPr>
          <a:xfrm>
            <a:off x="4568865" y="5133480"/>
            <a:ext cx="3050438" cy="576262"/>
          </a:xfrm>
        </p:spPr>
        <p:txBody>
          <a:bodyPr/>
          <a:lstStyle/>
          <a:p>
            <a:r>
              <a:rPr lang="lv-LV" b="1" dirty="0" smtClean="0">
                <a:solidFill>
                  <a:srgbClr val="D20C32"/>
                </a:solidFill>
              </a:rPr>
              <a:t>Noskaidrotu datumu, laiku, adresi un citu informāciju</a:t>
            </a:r>
            <a:endParaRPr lang="lv-LV" b="1" dirty="0">
              <a:solidFill>
                <a:srgbClr val="D20C32"/>
              </a:solidFill>
            </a:endParaRPr>
          </a:p>
        </p:txBody>
      </p:sp>
      <p:sp>
        <p:nvSpPr>
          <p:cNvPr id="8" name="Text Placeholder 7"/>
          <p:cNvSpPr>
            <a:spLocks noGrp="1"/>
          </p:cNvSpPr>
          <p:nvPr>
            <p:ph type="body" sz="half" idx="19"/>
          </p:nvPr>
        </p:nvSpPr>
        <p:spPr>
          <a:xfrm>
            <a:off x="4568865" y="5709742"/>
            <a:ext cx="3050438" cy="921409"/>
          </a:xfrm>
        </p:spPr>
        <p:txBody>
          <a:bodyPr>
            <a:normAutofit/>
          </a:bodyPr>
          <a:lstStyle/>
          <a:p>
            <a:r>
              <a:rPr lang="lv-LV" dirty="0" smtClean="0">
                <a:solidFill>
                  <a:schemeClr val="tx1">
                    <a:lumMod val="50000"/>
                  </a:schemeClr>
                </a:solidFill>
              </a:rPr>
              <a:t>Šajos jautājumos tev palīdzēs Google un citi interneta resursi, kā arī uzziņu dienestu tālruņi.</a:t>
            </a:r>
            <a:endParaRPr lang="lv-LV" dirty="0">
              <a:solidFill>
                <a:schemeClr val="tx1">
                  <a:lumMod val="50000"/>
                </a:schemeClr>
              </a:solidFill>
            </a:endParaRPr>
          </a:p>
        </p:txBody>
      </p:sp>
      <p:sp>
        <p:nvSpPr>
          <p:cNvPr id="9" name="Text Placeholder 8"/>
          <p:cNvSpPr>
            <a:spLocks noGrp="1"/>
          </p:cNvSpPr>
          <p:nvPr>
            <p:ph type="body" sz="quarter" idx="13"/>
          </p:nvPr>
        </p:nvSpPr>
        <p:spPr>
          <a:xfrm>
            <a:off x="7983434" y="4550775"/>
            <a:ext cx="3697578" cy="576262"/>
          </a:xfrm>
        </p:spPr>
        <p:txBody>
          <a:bodyPr/>
          <a:lstStyle/>
          <a:p>
            <a:r>
              <a:rPr lang="lv-LV" b="1" dirty="0" smtClean="0">
                <a:solidFill>
                  <a:srgbClr val="D20C32"/>
                </a:solidFill>
              </a:rPr>
              <a:t>Pasūtītu ēdienu, grāmatu vai spēles</a:t>
            </a:r>
            <a:endParaRPr lang="lv-LV" b="1" dirty="0">
              <a:solidFill>
                <a:srgbClr val="D20C32"/>
              </a:solidFill>
            </a:endParaRPr>
          </a:p>
        </p:txBody>
      </p:sp>
      <p:sp>
        <p:nvSpPr>
          <p:cNvPr id="11" name="Text Placeholder 10"/>
          <p:cNvSpPr>
            <a:spLocks noGrp="1"/>
          </p:cNvSpPr>
          <p:nvPr>
            <p:ph type="body" sz="half" idx="20"/>
          </p:nvPr>
        </p:nvSpPr>
        <p:spPr>
          <a:xfrm>
            <a:off x="8084189" y="5270466"/>
            <a:ext cx="3359242" cy="1360685"/>
          </a:xfrm>
        </p:spPr>
        <p:txBody>
          <a:bodyPr>
            <a:normAutofit/>
          </a:bodyPr>
          <a:lstStyle/>
          <a:p>
            <a:r>
              <a:rPr lang="lv-LV" dirty="0" smtClean="0">
                <a:solidFill>
                  <a:schemeClr val="tx1">
                    <a:lumMod val="50000"/>
                  </a:schemeClr>
                </a:solidFill>
              </a:rPr>
              <a:t>112 dispečeri nezina, kur cep garšīgākās picas </a:t>
            </a:r>
            <a:r>
              <a:rPr lang="lv-LV" dirty="0" smtClean="0">
                <a:solidFill>
                  <a:schemeClr val="tx1">
                    <a:lumMod val="50000"/>
                  </a:schemeClr>
                </a:solidFill>
                <a:sym typeface="Wingdings" panose="05000000000000000000" pitchFamily="2" charset="2"/>
              </a:rPr>
              <a:t> </a:t>
            </a:r>
            <a:r>
              <a:rPr lang="lv-LV" dirty="0" smtClean="0">
                <a:solidFill>
                  <a:schemeClr val="tx1">
                    <a:lumMod val="50000"/>
                  </a:schemeClr>
                </a:solidFill>
              </a:rPr>
              <a:t>Arī šajā situācijā ar interneta, veikalu un kafejnīcu sociālo tīklu kontu un uzziņas tālruņu palīdzību spēsi iegūt kāroto.</a:t>
            </a:r>
            <a:endParaRPr lang="lv-LV" dirty="0">
              <a:solidFill>
                <a:schemeClr val="tx1">
                  <a:lumMod val="50000"/>
                </a:schemeClr>
              </a:solidFill>
            </a:endParaRPr>
          </a:p>
        </p:txBody>
      </p:sp>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7260" y="2424879"/>
            <a:ext cx="1613647" cy="1613647"/>
          </a:xfrm>
          <a:prstGeom prst="rect">
            <a:avLst/>
          </a:prstGeom>
        </p:spPr>
      </p:pic>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5966" y="2355922"/>
            <a:ext cx="1682604" cy="168260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9961" y="2252663"/>
            <a:ext cx="1625397" cy="1625397"/>
          </a:xfrm>
          <a:prstGeom prst="rect">
            <a:avLst/>
          </a:prstGeom>
        </p:spPr>
      </p:pic>
      <p:sp>
        <p:nvSpPr>
          <p:cNvPr id="4" name="Slide Number Placeholder 3"/>
          <p:cNvSpPr>
            <a:spLocks noGrp="1"/>
          </p:cNvSpPr>
          <p:nvPr>
            <p:ph type="sldNum" sz="quarter" idx="12"/>
          </p:nvPr>
        </p:nvSpPr>
        <p:spPr/>
        <p:txBody>
          <a:bodyPr/>
          <a:lstStyle/>
          <a:p>
            <a:fld id="{DDE24CA1-950B-482B-A7B7-805FC4F91FD6}" type="slidenum">
              <a:rPr lang="lv-LV" smtClean="0"/>
              <a:t>5</a:t>
            </a:fld>
            <a:endParaRPr lang="lv-LV"/>
          </a:p>
        </p:txBody>
      </p:sp>
    </p:spTree>
    <p:extLst>
      <p:ext uri="{BB962C8B-B14F-4D97-AF65-F5344CB8AC3E}">
        <p14:creationId xmlns:p14="http://schemas.microsoft.com/office/powerpoint/2010/main" val="876547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4000" b="1" dirty="0" smtClean="0">
                <a:solidFill>
                  <a:schemeClr val="bg1"/>
                </a:solidFill>
              </a:rPr>
              <a:t>Kurās situācijās zvanīsi uz 112?</a:t>
            </a:r>
            <a:endParaRPr lang="lv-LV" sz="4000" b="1" dirty="0">
              <a:solidFill>
                <a:schemeClr val="bg1"/>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48733" y="2368468"/>
            <a:ext cx="3450784" cy="194106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6140" y="2368469"/>
            <a:ext cx="2911599" cy="1941066"/>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62043" y="2370436"/>
            <a:ext cx="2908647" cy="1939098"/>
          </a:xfrm>
          <a:prstGeom prst="rect">
            <a:avLst/>
          </a:prstGeom>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36141" y="4567518"/>
            <a:ext cx="2931460" cy="2030506"/>
          </a:xfrm>
          <a:prstGeom prst="rect">
            <a:avLst/>
          </a:prstGeom>
        </p:spPr>
      </p:pic>
      <p:pic>
        <p:nvPicPr>
          <p:cNvPr id="9" name="Picture 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444753" y="4569629"/>
            <a:ext cx="2925937" cy="2026284"/>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8733" y="4668930"/>
            <a:ext cx="3421994" cy="1924872"/>
          </a:xfrm>
          <a:prstGeom prst="rect">
            <a:avLst/>
          </a:prstGeom>
        </p:spPr>
      </p:pic>
      <p:sp>
        <p:nvSpPr>
          <p:cNvPr id="11" name="Pentagon 10"/>
          <p:cNvSpPr/>
          <p:nvPr/>
        </p:nvSpPr>
        <p:spPr>
          <a:xfrm>
            <a:off x="448733" y="2368468"/>
            <a:ext cx="824255" cy="554026"/>
          </a:xfrm>
          <a:prstGeom prst="homePlate">
            <a:avLst/>
          </a:prstGeom>
          <a:ln>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smtClean="0">
                <a:solidFill>
                  <a:srgbClr val="D20C32"/>
                </a:solidFill>
              </a:rPr>
              <a:t>A</a:t>
            </a:r>
            <a:endParaRPr lang="lv-LV" sz="2400" b="1" dirty="0">
              <a:solidFill>
                <a:srgbClr val="D20C32"/>
              </a:solidFill>
            </a:endParaRPr>
          </a:p>
        </p:txBody>
      </p:sp>
      <p:sp>
        <p:nvSpPr>
          <p:cNvPr id="12" name="Pentagon 11"/>
          <p:cNvSpPr/>
          <p:nvPr/>
        </p:nvSpPr>
        <p:spPr>
          <a:xfrm>
            <a:off x="4536140" y="2368468"/>
            <a:ext cx="824255" cy="554026"/>
          </a:xfrm>
          <a:prstGeom prst="homePlate">
            <a:avLst/>
          </a:prstGeom>
          <a:ln>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smtClean="0">
                <a:solidFill>
                  <a:srgbClr val="D20C32"/>
                </a:solidFill>
              </a:rPr>
              <a:t>B</a:t>
            </a:r>
            <a:endParaRPr lang="lv-LV" sz="2400" b="1" dirty="0">
              <a:solidFill>
                <a:srgbClr val="D20C32"/>
              </a:solidFill>
            </a:endParaRPr>
          </a:p>
        </p:txBody>
      </p:sp>
      <p:sp>
        <p:nvSpPr>
          <p:cNvPr id="13" name="Pentagon 12"/>
          <p:cNvSpPr/>
          <p:nvPr/>
        </p:nvSpPr>
        <p:spPr>
          <a:xfrm>
            <a:off x="8457874" y="2368468"/>
            <a:ext cx="824255" cy="554026"/>
          </a:xfrm>
          <a:prstGeom prst="homePlate">
            <a:avLst/>
          </a:prstGeom>
          <a:ln>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smtClean="0">
                <a:solidFill>
                  <a:srgbClr val="D20C32"/>
                </a:solidFill>
              </a:rPr>
              <a:t>C</a:t>
            </a:r>
            <a:endParaRPr lang="lv-LV" sz="2400" b="1" dirty="0">
              <a:solidFill>
                <a:srgbClr val="D20C32"/>
              </a:solidFill>
            </a:endParaRPr>
          </a:p>
        </p:txBody>
      </p:sp>
      <p:sp>
        <p:nvSpPr>
          <p:cNvPr id="14" name="Pentagon 13"/>
          <p:cNvSpPr/>
          <p:nvPr/>
        </p:nvSpPr>
        <p:spPr>
          <a:xfrm>
            <a:off x="448732" y="4668930"/>
            <a:ext cx="824255" cy="554026"/>
          </a:xfrm>
          <a:prstGeom prst="homePlate">
            <a:avLst/>
          </a:prstGeom>
          <a:ln>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smtClean="0">
                <a:solidFill>
                  <a:srgbClr val="D20C32"/>
                </a:solidFill>
              </a:rPr>
              <a:t>D</a:t>
            </a:r>
            <a:endParaRPr lang="lv-LV" sz="2400" b="1" dirty="0">
              <a:solidFill>
                <a:srgbClr val="D20C32"/>
              </a:solidFill>
            </a:endParaRPr>
          </a:p>
        </p:txBody>
      </p:sp>
      <p:sp>
        <p:nvSpPr>
          <p:cNvPr id="15" name="Pentagon 14"/>
          <p:cNvSpPr/>
          <p:nvPr/>
        </p:nvSpPr>
        <p:spPr>
          <a:xfrm>
            <a:off x="4536140" y="4567518"/>
            <a:ext cx="824255" cy="554026"/>
          </a:xfrm>
          <a:prstGeom prst="homePlate">
            <a:avLst/>
          </a:prstGeom>
          <a:ln>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smtClean="0">
                <a:solidFill>
                  <a:srgbClr val="D20C32"/>
                </a:solidFill>
              </a:rPr>
              <a:t>E</a:t>
            </a:r>
            <a:endParaRPr lang="lv-LV" sz="2400" b="1" dirty="0">
              <a:solidFill>
                <a:srgbClr val="D20C32"/>
              </a:solidFill>
            </a:endParaRPr>
          </a:p>
        </p:txBody>
      </p:sp>
      <p:sp>
        <p:nvSpPr>
          <p:cNvPr id="16" name="Pentagon 15"/>
          <p:cNvSpPr/>
          <p:nvPr/>
        </p:nvSpPr>
        <p:spPr>
          <a:xfrm>
            <a:off x="8457874" y="4567518"/>
            <a:ext cx="824255" cy="554026"/>
          </a:xfrm>
          <a:prstGeom prst="homePlate">
            <a:avLst/>
          </a:prstGeom>
          <a:ln>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D20C32"/>
                </a:solidFill>
              </a:rPr>
              <a:t>F</a:t>
            </a:r>
          </a:p>
        </p:txBody>
      </p:sp>
      <p:sp>
        <p:nvSpPr>
          <p:cNvPr id="3" name="Slide Number Placeholder 2"/>
          <p:cNvSpPr>
            <a:spLocks noGrp="1"/>
          </p:cNvSpPr>
          <p:nvPr>
            <p:ph type="sldNum" sz="quarter" idx="12"/>
          </p:nvPr>
        </p:nvSpPr>
        <p:spPr/>
        <p:txBody>
          <a:bodyPr/>
          <a:lstStyle/>
          <a:p>
            <a:fld id="{DDE24CA1-950B-482B-A7B7-805FC4F91FD6}" type="slidenum">
              <a:rPr lang="lv-LV" smtClean="0"/>
              <a:t>6</a:t>
            </a:fld>
            <a:endParaRPr lang="lv-LV"/>
          </a:p>
        </p:txBody>
      </p:sp>
    </p:spTree>
    <p:extLst>
      <p:ext uri="{BB962C8B-B14F-4D97-AF65-F5344CB8AC3E}">
        <p14:creationId xmlns:p14="http://schemas.microsoft.com/office/powerpoint/2010/main" val="1019981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47920"/>
            <a:ext cx="8913174" cy="728480"/>
          </a:xfrm>
        </p:spPr>
        <p:txBody>
          <a:bodyPr/>
          <a:lstStyle/>
          <a:p>
            <a:r>
              <a:rPr lang="lv-LV" sz="4000" b="1" dirty="0" smtClean="0">
                <a:solidFill>
                  <a:schemeClr val="bg1"/>
                </a:solidFill>
              </a:rPr>
              <a:t>Pareizās atbildes: uz 112 zvanīšu, ja </a:t>
            </a:r>
            <a:endParaRPr lang="lv-LV" sz="4000" b="1" dirty="0">
              <a:solidFill>
                <a:schemeClr val="bg1"/>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48733" y="2368467"/>
            <a:ext cx="2776792" cy="156194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3374" y="2368467"/>
            <a:ext cx="2342918" cy="1561945"/>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908781" y="2368467"/>
            <a:ext cx="2255435" cy="1561945"/>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44141" y="2368467"/>
            <a:ext cx="2776791" cy="1561945"/>
          </a:xfrm>
          <a:prstGeom prst="rect">
            <a:avLst/>
          </a:prstGeom>
        </p:spPr>
      </p:pic>
      <p:sp>
        <p:nvSpPr>
          <p:cNvPr id="11" name="Pentagon 10"/>
          <p:cNvSpPr/>
          <p:nvPr/>
        </p:nvSpPr>
        <p:spPr>
          <a:xfrm>
            <a:off x="448733" y="2368468"/>
            <a:ext cx="824255" cy="554026"/>
          </a:xfrm>
          <a:prstGeom prst="homePlate">
            <a:avLst/>
          </a:prstGeom>
          <a:ln>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smtClean="0">
                <a:solidFill>
                  <a:srgbClr val="D20C32"/>
                </a:solidFill>
              </a:rPr>
              <a:t>A</a:t>
            </a:r>
            <a:endParaRPr lang="lv-LV" sz="2400" b="1" dirty="0">
              <a:solidFill>
                <a:srgbClr val="D20C32"/>
              </a:solidFill>
            </a:endParaRPr>
          </a:p>
        </p:txBody>
      </p:sp>
      <p:sp>
        <p:nvSpPr>
          <p:cNvPr id="12" name="Pentagon 11"/>
          <p:cNvSpPr/>
          <p:nvPr/>
        </p:nvSpPr>
        <p:spPr>
          <a:xfrm>
            <a:off x="3413374" y="2368468"/>
            <a:ext cx="824255" cy="554026"/>
          </a:xfrm>
          <a:prstGeom prst="homePlate">
            <a:avLst/>
          </a:prstGeom>
          <a:ln>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smtClean="0">
                <a:solidFill>
                  <a:srgbClr val="D20C32"/>
                </a:solidFill>
              </a:rPr>
              <a:t>B</a:t>
            </a:r>
            <a:endParaRPr lang="lv-LV" sz="2400" b="1" dirty="0">
              <a:solidFill>
                <a:srgbClr val="D20C32"/>
              </a:solidFill>
            </a:endParaRPr>
          </a:p>
        </p:txBody>
      </p:sp>
      <p:sp>
        <p:nvSpPr>
          <p:cNvPr id="14" name="Pentagon 13"/>
          <p:cNvSpPr/>
          <p:nvPr/>
        </p:nvSpPr>
        <p:spPr>
          <a:xfrm>
            <a:off x="5944141" y="2368468"/>
            <a:ext cx="824255" cy="554026"/>
          </a:xfrm>
          <a:prstGeom prst="homePlate">
            <a:avLst/>
          </a:prstGeom>
          <a:ln>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smtClean="0">
                <a:solidFill>
                  <a:srgbClr val="D20C32"/>
                </a:solidFill>
              </a:rPr>
              <a:t>D</a:t>
            </a:r>
            <a:endParaRPr lang="lv-LV" sz="2400" b="1" dirty="0">
              <a:solidFill>
                <a:srgbClr val="D20C32"/>
              </a:solidFill>
            </a:endParaRPr>
          </a:p>
        </p:txBody>
      </p:sp>
      <p:sp>
        <p:nvSpPr>
          <p:cNvPr id="16" name="Pentagon 15"/>
          <p:cNvSpPr/>
          <p:nvPr/>
        </p:nvSpPr>
        <p:spPr>
          <a:xfrm>
            <a:off x="8908781" y="2368468"/>
            <a:ext cx="824255" cy="554026"/>
          </a:xfrm>
          <a:prstGeom prst="homePlate">
            <a:avLst/>
          </a:prstGeom>
          <a:ln>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D20C32"/>
                </a:solidFill>
              </a:rPr>
              <a:t>F</a:t>
            </a:r>
          </a:p>
        </p:txBody>
      </p:sp>
      <p:sp>
        <p:nvSpPr>
          <p:cNvPr id="17" name="Text Placeholder 4"/>
          <p:cNvSpPr txBox="1">
            <a:spLocks/>
          </p:cNvSpPr>
          <p:nvPr/>
        </p:nvSpPr>
        <p:spPr>
          <a:xfrm>
            <a:off x="448734" y="4553290"/>
            <a:ext cx="2776792" cy="148855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lv-LV" b="1" dirty="0" smtClean="0">
                <a:solidFill>
                  <a:srgbClr val="D20C32"/>
                </a:solidFill>
              </a:rPr>
              <a:t>Izcēlies ugunsgrēks</a:t>
            </a:r>
            <a:r>
              <a:rPr lang="lv-LV" dirty="0" smtClean="0">
                <a:solidFill>
                  <a:schemeClr val="tx1"/>
                </a:solidFill>
              </a:rPr>
              <a:t>: jūti vai redzi dūmus, redzi liesmas, dzirdi skanam dūmu detektoru.</a:t>
            </a:r>
            <a:endParaRPr lang="lv-LV" dirty="0">
              <a:solidFill>
                <a:schemeClr val="tx1"/>
              </a:solidFill>
            </a:endParaRPr>
          </a:p>
        </p:txBody>
      </p:sp>
      <p:sp>
        <p:nvSpPr>
          <p:cNvPr id="18" name="Text Placeholder 4"/>
          <p:cNvSpPr txBox="1">
            <a:spLocks/>
          </p:cNvSpPr>
          <p:nvPr/>
        </p:nvSpPr>
        <p:spPr>
          <a:xfrm>
            <a:off x="3290361" y="4574379"/>
            <a:ext cx="2465931" cy="211645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lv-LV" b="1" dirty="0" smtClean="0">
                <a:solidFill>
                  <a:srgbClr val="D20C32"/>
                </a:solidFill>
              </a:rPr>
              <a:t>Notiek vai noticis noziegums</a:t>
            </a:r>
            <a:r>
              <a:rPr lang="lv-LV" dirty="0" smtClean="0">
                <a:solidFill>
                  <a:schemeClr val="tx1"/>
                </a:solidFill>
              </a:rPr>
              <a:t>: pastāv draudi tavai vai cita cilvēka dzīvībai vai īpašumam, zādzība, laupīšana, vardarbība.</a:t>
            </a:r>
            <a:endParaRPr lang="lv-LV" dirty="0">
              <a:solidFill>
                <a:schemeClr val="tx1"/>
              </a:solidFill>
            </a:endParaRPr>
          </a:p>
        </p:txBody>
      </p:sp>
      <p:sp>
        <p:nvSpPr>
          <p:cNvPr id="19" name="Text Placeholder 4"/>
          <p:cNvSpPr txBox="1">
            <a:spLocks/>
          </p:cNvSpPr>
          <p:nvPr/>
        </p:nvSpPr>
        <p:spPr>
          <a:xfrm>
            <a:off x="5944141" y="4553288"/>
            <a:ext cx="2776792" cy="148855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lv-LV" b="1" dirty="0" smtClean="0">
                <a:solidFill>
                  <a:srgbClr val="D20C32"/>
                </a:solidFill>
              </a:rPr>
              <a:t>Dzīvnieks nokļuvis nelaimē</a:t>
            </a:r>
            <a:r>
              <a:rPr lang="lv-LV" dirty="0">
                <a:solidFill>
                  <a:schemeClr val="tx1"/>
                </a:solidFill>
              </a:rPr>
              <a:t> </a:t>
            </a:r>
            <a:r>
              <a:rPr lang="lv-LV" dirty="0" smtClean="0">
                <a:solidFill>
                  <a:schemeClr val="tx1"/>
                </a:solidFill>
              </a:rPr>
              <a:t>un pats no tās nespēs izkļūt – ielūzis ledū, iekritis bedrē, iepinies tīklos u.c.</a:t>
            </a:r>
            <a:endParaRPr lang="lv-LV" dirty="0">
              <a:solidFill>
                <a:schemeClr val="tx1"/>
              </a:solidFill>
            </a:endParaRPr>
          </a:p>
        </p:txBody>
      </p:sp>
      <p:sp>
        <p:nvSpPr>
          <p:cNvPr id="20" name="Text Placeholder 4"/>
          <p:cNvSpPr txBox="1">
            <a:spLocks/>
          </p:cNvSpPr>
          <p:nvPr/>
        </p:nvSpPr>
        <p:spPr>
          <a:xfrm>
            <a:off x="8908781" y="4553289"/>
            <a:ext cx="2776792" cy="187440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lv-LV" b="1" dirty="0" smtClean="0">
                <a:solidFill>
                  <a:srgbClr val="D20C32"/>
                </a:solidFill>
              </a:rPr>
              <a:t>Radušās nopietnas veselības problēmas</a:t>
            </a:r>
            <a:r>
              <a:rPr lang="lv-LV" dirty="0" smtClean="0">
                <a:solidFill>
                  <a:schemeClr val="tx1"/>
                </a:solidFill>
              </a:rPr>
              <a:t>:  bezsamaņa, nopietna asiņošana, pēkšņas sāpes krūtīs, apstājusies elpošana.</a:t>
            </a:r>
            <a:endParaRPr lang="lv-LV" dirty="0">
              <a:solidFill>
                <a:schemeClr val="tx1"/>
              </a:solidFill>
            </a:endParaRPr>
          </a:p>
        </p:txBody>
      </p:sp>
      <p:sp>
        <p:nvSpPr>
          <p:cNvPr id="3" name="Slide Number Placeholder 2"/>
          <p:cNvSpPr>
            <a:spLocks noGrp="1"/>
          </p:cNvSpPr>
          <p:nvPr>
            <p:ph type="sldNum" sz="quarter" idx="12"/>
          </p:nvPr>
        </p:nvSpPr>
        <p:spPr/>
        <p:txBody>
          <a:bodyPr/>
          <a:lstStyle/>
          <a:p>
            <a:fld id="{DDE24CA1-950B-482B-A7B7-805FC4F91FD6}" type="slidenum">
              <a:rPr lang="lv-LV" smtClean="0"/>
              <a:t>7</a:t>
            </a:fld>
            <a:endParaRPr lang="lv-LV"/>
          </a:p>
        </p:txBody>
      </p:sp>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3806" y="6179358"/>
            <a:ext cx="11863844" cy="627942"/>
          </a:xfrm>
          <a:prstGeom prst="rect">
            <a:avLst/>
          </a:prstGeom>
        </p:spPr>
      </p:pic>
    </p:spTree>
    <p:extLst>
      <p:ext uri="{BB962C8B-B14F-4D97-AF65-F5344CB8AC3E}">
        <p14:creationId xmlns:p14="http://schemas.microsoft.com/office/powerpoint/2010/main" val="2187887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4"/>
          <p:cNvSpPr>
            <a:spLocks noGrp="1"/>
          </p:cNvSpPr>
          <p:nvPr>
            <p:ph type="title"/>
          </p:nvPr>
        </p:nvSpPr>
        <p:spPr/>
        <p:txBody>
          <a:bodyPr/>
          <a:lstStyle/>
          <a:p>
            <a:pPr marL="0" indent="0">
              <a:spcBef>
                <a:spcPts val="0"/>
              </a:spcBef>
            </a:pPr>
            <a:r>
              <a:rPr lang="lv-LV" sz="4000" b="1" dirty="0">
                <a:solidFill>
                  <a:schemeClr val="bg1"/>
                </a:solidFill>
                <a:latin typeface="Bookman Old Style" panose="02050604050505020204" pitchFamily="18" charset="0"/>
              </a:rPr>
              <a:t>U</a:t>
            </a:r>
            <a:r>
              <a:rPr lang="lv-LV" sz="4000" b="1" dirty="0" smtClean="0">
                <a:solidFill>
                  <a:schemeClr val="bg1"/>
                </a:solidFill>
                <a:latin typeface="Bookman Old Style" panose="02050604050505020204" pitchFamily="18" charset="0"/>
              </a:rPr>
              <a:t>z 112 iespējams piezvanīt</a:t>
            </a:r>
            <a:endParaRPr lang="lv-LV" sz="4000" b="1" dirty="0">
              <a:solidFill>
                <a:schemeClr val="bg1"/>
              </a:solidFill>
              <a:latin typeface="Bookman Old Style" panose="02050604050505020204" pitchFamily="18" charset="0"/>
            </a:endParaRPr>
          </a:p>
        </p:txBody>
      </p:sp>
      <p:sp>
        <p:nvSpPr>
          <p:cNvPr id="7" name="Satura vietturis 6"/>
          <p:cNvSpPr>
            <a:spLocks noGrp="1"/>
          </p:cNvSpPr>
          <p:nvPr>
            <p:ph sz="half" idx="2"/>
          </p:nvPr>
        </p:nvSpPr>
        <p:spPr>
          <a:xfrm>
            <a:off x="2323652" y="2581835"/>
            <a:ext cx="9868347" cy="4145477"/>
          </a:xfrm>
        </p:spPr>
        <p:txBody>
          <a:bodyPr>
            <a:normAutofit lnSpcReduction="10000"/>
          </a:bodyPr>
          <a:lstStyle/>
          <a:p>
            <a:pPr marL="914400" lvl="2" indent="0">
              <a:spcBef>
                <a:spcPts val="0"/>
              </a:spcBef>
              <a:spcAft>
                <a:spcPts val="1200"/>
              </a:spcAft>
              <a:buNone/>
            </a:pPr>
            <a:r>
              <a:rPr lang="lv-LV" sz="2400" dirty="0" smtClean="0">
                <a:latin typeface="Century Gothic" panose="020B0502020202020204" pitchFamily="34" charset="0"/>
              </a:rPr>
              <a:t>										</a:t>
            </a:r>
            <a:r>
              <a:rPr lang="lv-LV" sz="2400" dirty="0" smtClean="0">
                <a:solidFill>
                  <a:schemeClr val="tx1">
                    <a:lumMod val="50000"/>
                  </a:schemeClr>
                </a:solidFill>
                <a:latin typeface="Century Gothic" panose="020B0502020202020204" pitchFamily="34" charset="0"/>
              </a:rPr>
              <a:t>jebkurā </a:t>
            </a:r>
            <a:r>
              <a:rPr lang="lv-LV" sz="2400" dirty="0">
                <a:solidFill>
                  <a:schemeClr val="tx1">
                    <a:lumMod val="50000"/>
                  </a:schemeClr>
                </a:solidFill>
                <a:latin typeface="Century Gothic" panose="020B0502020202020204" pitchFamily="34" charset="0"/>
              </a:rPr>
              <a:t>diennakts laikā;</a:t>
            </a:r>
          </a:p>
          <a:p>
            <a:pPr marL="914400" lvl="2" indent="0">
              <a:spcBef>
                <a:spcPts val="0"/>
              </a:spcBef>
              <a:spcAft>
                <a:spcPts val="1200"/>
              </a:spcAft>
              <a:buNone/>
            </a:pPr>
            <a:endParaRPr lang="lv-LV" sz="2400" dirty="0" smtClean="0">
              <a:solidFill>
                <a:schemeClr val="tx1">
                  <a:lumMod val="50000"/>
                </a:schemeClr>
              </a:solidFill>
              <a:latin typeface="Century Gothic" panose="020B0502020202020204" pitchFamily="34" charset="0"/>
            </a:endParaRPr>
          </a:p>
          <a:p>
            <a:pPr marL="914400" lvl="2" indent="0">
              <a:spcBef>
                <a:spcPts val="0"/>
              </a:spcBef>
              <a:spcAft>
                <a:spcPts val="1200"/>
              </a:spcAft>
              <a:buNone/>
            </a:pPr>
            <a:r>
              <a:rPr lang="lv-LV" sz="2400" dirty="0" smtClean="0">
                <a:solidFill>
                  <a:schemeClr val="tx1">
                    <a:lumMod val="50000"/>
                  </a:schemeClr>
                </a:solidFill>
                <a:latin typeface="Century Gothic" panose="020B0502020202020204" pitchFamily="34" charset="0"/>
              </a:rPr>
              <a:t>								no </a:t>
            </a:r>
            <a:r>
              <a:rPr lang="lv-LV" sz="2400" dirty="0">
                <a:solidFill>
                  <a:schemeClr val="tx1">
                    <a:lumMod val="50000"/>
                  </a:schemeClr>
                </a:solidFill>
                <a:latin typeface="Century Gothic" panose="020B0502020202020204" pitchFamily="34" charset="0"/>
              </a:rPr>
              <a:t>jebkura tālruņa aparāta;</a:t>
            </a:r>
          </a:p>
          <a:p>
            <a:pPr marL="914400" lvl="2" indent="0">
              <a:spcBef>
                <a:spcPts val="0"/>
              </a:spcBef>
              <a:spcAft>
                <a:spcPts val="1200"/>
              </a:spcAft>
              <a:buNone/>
            </a:pPr>
            <a:r>
              <a:rPr lang="lv-LV" sz="2400" dirty="0" smtClean="0">
                <a:solidFill>
                  <a:schemeClr val="tx1">
                    <a:lumMod val="50000"/>
                  </a:schemeClr>
                </a:solidFill>
                <a:latin typeface="Century Gothic" panose="020B0502020202020204" pitchFamily="34" charset="0"/>
              </a:rPr>
              <a:t>				</a:t>
            </a:r>
            <a:r>
              <a:rPr lang="lv-LV" sz="2400" dirty="0">
                <a:solidFill>
                  <a:schemeClr val="tx1">
                    <a:lumMod val="50000"/>
                  </a:schemeClr>
                </a:solidFill>
                <a:latin typeface="Century Gothic" panose="020B0502020202020204" pitchFamily="34" charset="0"/>
              </a:rPr>
              <a:t>	</a:t>
            </a:r>
          </a:p>
          <a:p>
            <a:pPr marL="914400" lvl="2" indent="0">
              <a:spcBef>
                <a:spcPts val="0"/>
              </a:spcBef>
              <a:spcAft>
                <a:spcPts val="1200"/>
              </a:spcAft>
              <a:buNone/>
            </a:pPr>
            <a:r>
              <a:rPr lang="lv-LV" sz="2400" dirty="0" smtClean="0">
                <a:solidFill>
                  <a:schemeClr val="tx1">
                    <a:lumMod val="50000"/>
                  </a:schemeClr>
                </a:solidFill>
                <a:latin typeface="Century Gothic" panose="020B0502020202020204" pitchFamily="34" charset="0"/>
              </a:rPr>
              <a:t>no </a:t>
            </a:r>
            <a:r>
              <a:rPr lang="lv-LV" sz="2400" dirty="0">
                <a:solidFill>
                  <a:schemeClr val="tx1">
                    <a:lumMod val="50000"/>
                  </a:schemeClr>
                </a:solidFill>
                <a:latin typeface="Century Gothic" panose="020B0502020202020204" pitchFamily="34" charset="0"/>
              </a:rPr>
              <a:t>mobilajiem telefoniem, </a:t>
            </a:r>
            <a:r>
              <a:rPr lang="lv-LV" sz="2400" dirty="0" smtClean="0">
                <a:solidFill>
                  <a:schemeClr val="tx1">
                    <a:lumMod val="50000"/>
                  </a:schemeClr>
                </a:solidFill>
                <a:latin typeface="Century Gothic" panose="020B0502020202020204" pitchFamily="34" charset="0"/>
              </a:rPr>
              <a:t>kam beidzies </a:t>
            </a:r>
            <a:r>
              <a:rPr lang="lv-LV" sz="2400" dirty="0">
                <a:solidFill>
                  <a:schemeClr val="tx1">
                    <a:lumMod val="50000"/>
                  </a:schemeClr>
                </a:solidFill>
                <a:latin typeface="Century Gothic" panose="020B0502020202020204" pitchFamily="34" charset="0"/>
              </a:rPr>
              <a:t>telefona kredīts</a:t>
            </a:r>
            <a:r>
              <a:rPr lang="lv-LV" sz="2400" dirty="0" smtClean="0">
                <a:solidFill>
                  <a:schemeClr val="tx1">
                    <a:lumMod val="50000"/>
                  </a:schemeClr>
                </a:solidFill>
                <a:latin typeface="Century Gothic" panose="020B0502020202020204" pitchFamily="34" charset="0"/>
              </a:rPr>
              <a:t>;</a:t>
            </a:r>
          </a:p>
          <a:p>
            <a:pPr marL="914400" lvl="2" indent="0">
              <a:spcBef>
                <a:spcPts val="0"/>
              </a:spcBef>
              <a:spcAft>
                <a:spcPts val="1200"/>
              </a:spcAft>
              <a:buNone/>
            </a:pPr>
            <a:r>
              <a:rPr lang="lv-LV" sz="2400" dirty="0" smtClean="0">
                <a:solidFill>
                  <a:schemeClr val="tx1">
                    <a:lumMod val="50000"/>
                  </a:schemeClr>
                </a:solidFill>
                <a:latin typeface="Century Gothic" panose="020B0502020202020204" pitchFamily="34" charset="0"/>
              </a:rPr>
              <a:t>				</a:t>
            </a:r>
          </a:p>
          <a:p>
            <a:pPr marL="914400" lvl="2" indent="0">
              <a:spcBef>
                <a:spcPts val="0"/>
              </a:spcBef>
              <a:spcAft>
                <a:spcPts val="1200"/>
              </a:spcAft>
              <a:buNone/>
            </a:pPr>
            <a:r>
              <a:rPr lang="lv-LV" sz="2400" dirty="0">
                <a:solidFill>
                  <a:schemeClr val="tx1">
                    <a:lumMod val="50000"/>
                  </a:schemeClr>
                </a:solidFill>
                <a:latin typeface="Century Gothic" panose="020B0502020202020204" pitchFamily="34" charset="0"/>
              </a:rPr>
              <a:t>	</a:t>
            </a:r>
            <a:r>
              <a:rPr lang="lv-LV" sz="2400" dirty="0" smtClean="0">
                <a:solidFill>
                  <a:schemeClr val="tx1">
                    <a:lumMod val="50000"/>
                  </a:schemeClr>
                </a:solidFill>
                <a:latin typeface="Century Gothic" panose="020B0502020202020204" pitchFamily="34" charset="0"/>
              </a:rPr>
              <a:t>											bez </a:t>
            </a:r>
            <a:r>
              <a:rPr lang="lv-LV" sz="2400" dirty="0">
                <a:solidFill>
                  <a:schemeClr val="tx1">
                    <a:lumMod val="50000"/>
                  </a:schemeClr>
                </a:solidFill>
                <a:latin typeface="Century Gothic" panose="020B0502020202020204" pitchFamily="34" charset="0"/>
              </a:rPr>
              <a:t>maksas;	</a:t>
            </a:r>
            <a:r>
              <a:rPr lang="lv-LV" sz="2400" dirty="0" smtClean="0">
                <a:solidFill>
                  <a:schemeClr val="tx1">
                    <a:lumMod val="50000"/>
                  </a:schemeClr>
                </a:solidFill>
                <a:latin typeface="Century Gothic" panose="020B0502020202020204" pitchFamily="34" charset="0"/>
              </a:rPr>
              <a:t>				</a:t>
            </a:r>
          </a:p>
          <a:p>
            <a:pPr marL="914400" lvl="2" indent="0">
              <a:spcBef>
                <a:spcPts val="0"/>
              </a:spcBef>
              <a:spcAft>
                <a:spcPts val="1200"/>
              </a:spcAft>
              <a:buNone/>
            </a:pPr>
            <a:r>
              <a:rPr lang="lv-LV" sz="2400" dirty="0" smtClean="0">
                <a:solidFill>
                  <a:schemeClr val="tx1">
                    <a:lumMod val="50000"/>
                  </a:schemeClr>
                </a:solidFill>
                <a:latin typeface="Century Gothic" panose="020B0502020202020204" pitchFamily="34" charset="0"/>
              </a:rPr>
              <a:t>		</a:t>
            </a:r>
            <a:r>
              <a:rPr lang="lv-LV" sz="2400" dirty="0" smtClean="0">
                <a:solidFill>
                  <a:schemeClr val="tx1">
                    <a:lumMod val="50000"/>
                  </a:schemeClr>
                </a:solidFill>
                <a:latin typeface="Century Gothic" panose="020B0502020202020204" pitchFamily="34" charset="0"/>
              </a:rPr>
              <a:t>pat, </a:t>
            </a:r>
            <a:r>
              <a:rPr lang="lv-LV" sz="2400" dirty="0" smtClean="0">
                <a:solidFill>
                  <a:schemeClr val="tx1">
                    <a:lumMod val="50000"/>
                  </a:schemeClr>
                </a:solidFill>
                <a:latin typeface="Century Gothic" panose="020B0502020202020204" pitchFamily="34" charset="0"/>
              </a:rPr>
              <a:t>ja telefonā nav ievietota SIM karte.</a:t>
            </a:r>
            <a:endParaRPr lang="lv-LV" sz="2400" dirty="0">
              <a:solidFill>
                <a:schemeClr val="tx1">
                  <a:lumMod val="50000"/>
                </a:schemeClr>
              </a:solidFill>
              <a:latin typeface="Century Gothic" panose="020B050202020202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8993" y="2641801"/>
            <a:ext cx="353599" cy="34750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4431" y="3640960"/>
            <a:ext cx="353599" cy="347502"/>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2046" y="4523223"/>
            <a:ext cx="353599" cy="347502"/>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9636" y="6358304"/>
            <a:ext cx="353599" cy="347502"/>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20093" y="5484238"/>
            <a:ext cx="353599" cy="347502"/>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651" y="2097486"/>
            <a:ext cx="2304161" cy="4608320"/>
          </a:xfrm>
          <a:prstGeom prst="rect">
            <a:avLst/>
          </a:prstGeom>
        </p:spPr>
      </p:pic>
      <p:sp>
        <p:nvSpPr>
          <p:cNvPr id="11" name="Oval Callout 10"/>
          <p:cNvSpPr/>
          <p:nvPr/>
        </p:nvSpPr>
        <p:spPr>
          <a:xfrm>
            <a:off x="2621585" y="2387475"/>
            <a:ext cx="3451780" cy="1871831"/>
          </a:xfrm>
          <a:prstGeom prst="wedgeEllipseCallout">
            <a:avLst>
              <a:gd name="adj1" fmla="val -72109"/>
              <a:gd name="adj2" fmla="val -24045"/>
            </a:avLst>
          </a:prstGeom>
          <a:noFill/>
          <a:ln w="38100">
            <a:solidFill>
              <a:srgbClr val="D20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400" b="1" dirty="0">
              <a:solidFill>
                <a:schemeClr val="tx1"/>
              </a:solidFill>
            </a:endParaRPr>
          </a:p>
        </p:txBody>
      </p:sp>
      <p:pic>
        <p:nvPicPr>
          <p:cNvPr id="13" name="Satura vietturis 7"/>
          <p:cNvPicPr>
            <a:picLocks noGrp="1" noChangeAspect="1"/>
          </p:cNvPicPr>
          <p:nvPr>
            <p:ph sz="half" idx="1"/>
          </p:nvPr>
        </p:nvPicPr>
        <p:blipFill>
          <a:blip r:embed="rId5" cstate="email">
            <a:extLst>
              <a:ext uri="{28A0092B-C50C-407E-A947-70E740481C1C}">
                <a14:useLocalDpi xmlns:a14="http://schemas.microsoft.com/office/drawing/2010/main"/>
              </a:ext>
            </a:extLst>
          </a:blip>
          <a:stretch>
            <a:fillRect/>
          </a:stretch>
        </p:blipFill>
        <p:spPr>
          <a:xfrm>
            <a:off x="2564580" y="2293729"/>
            <a:ext cx="3618017" cy="2035134"/>
          </a:xfrm>
          <a:prstGeom prst="ellipse">
            <a:avLst/>
          </a:prstGeom>
          <a:ln>
            <a:noFill/>
          </a:ln>
          <a:effectLst>
            <a:softEdge rad="112500"/>
          </a:effectLst>
        </p:spPr>
      </p:pic>
      <p:sp>
        <p:nvSpPr>
          <p:cNvPr id="8" name="Slide Number Placeholder 7"/>
          <p:cNvSpPr>
            <a:spLocks noGrp="1"/>
          </p:cNvSpPr>
          <p:nvPr>
            <p:ph type="sldNum" sz="quarter" idx="12"/>
          </p:nvPr>
        </p:nvSpPr>
        <p:spPr/>
        <p:txBody>
          <a:bodyPr/>
          <a:lstStyle/>
          <a:p>
            <a:fld id="{DDE24CA1-950B-482B-A7B7-805FC4F91FD6}" type="slidenum">
              <a:rPr lang="lv-LV" smtClean="0"/>
              <a:t>8</a:t>
            </a:fld>
            <a:endParaRPr lang="lv-LV"/>
          </a:p>
        </p:txBody>
      </p:sp>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4782" y="6112065"/>
            <a:ext cx="640135" cy="627942"/>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10270" y="6112065"/>
            <a:ext cx="1760937" cy="628519"/>
          </a:xfrm>
          <a:prstGeom prst="rect">
            <a:avLst/>
          </a:prstGeom>
        </p:spPr>
      </p:pic>
    </p:spTree>
    <p:extLst>
      <p:ext uri="{BB962C8B-B14F-4D97-AF65-F5344CB8AC3E}">
        <p14:creationId xmlns:p14="http://schemas.microsoft.com/office/powerpoint/2010/main" val="384949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4000" b="1" dirty="0" smtClean="0">
                <a:solidFill>
                  <a:schemeClr val="bg1"/>
                </a:solidFill>
              </a:rPr>
              <a:t>Kas jāsaka, piezvanot uz 112?</a:t>
            </a:r>
            <a:endParaRPr lang="lv-LV" sz="4000" b="1" dirty="0">
              <a:solidFill>
                <a:schemeClr val="bg1"/>
              </a:solidFill>
            </a:endParaRPr>
          </a:p>
        </p:txBody>
      </p:sp>
      <p:sp>
        <p:nvSpPr>
          <p:cNvPr id="3" name="Content Placeholder 2"/>
          <p:cNvSpPr>
            <a:spLocks noGrp="1"/>
          </p:cNvSpPr>
          <p:nvPr>
            <p:ph idx="1"/>
          </p:nvPr>
        </p:nvSpPr>
        <p:spPr>
          <a:xfrm>
            <a:off x="2495016" y="2524164"/>
            <a:ext cx="8761413" cy="528806"/>
          </a:xfrm>
        </p:spPr>
        <p:txBody>
          <a:bodyPr>
            <a:normAutofit/>
          </a:bodyPr>
          <a:lstStyle/>
          <a:p>
            <a:pPr marL="0" indent="0" algn="just">
              <a:buNone/>
            </a:pPr>
            <a:r>
              <a:rPr lang="lv-LV" altLang="ko-KR" sz="2800" dirty="0" smtClean="0">
                <a:solidFill>
                  <a:schemeClr val="tx1"/>
                </a:solidFill>
                <a:latin typeface="Century Gothic" panose="020B0502020202020204" pitchFamily="34" charset="0"/>
              </a:rPr>
              <a:t>		Nosauc </a:t>
            </a:r>
            <a:r>
              <a:rPr lang="lv-LV" altLang="ko-KR" sz="2800" dirty="0">
                <a:solidFill>
                  <a:schemeClr val="tx1"/>
                </a:solidFill>
                <a:latin typeface="Century Gothic" panose="020B0502020202020204" pitchFamily="34" charset="0"/>
              </a:rPr>
              <a:t>adresi vai notikuma </a:t>
            </a:r>
            <a:r>
              <a:rPr lang="lv-LV" altLang="ko-KR" sz="2800" dirty="0" smtClean="0">
                <a:solidFill>
                  <a:schemeClr val="tx1"/>
                </a:solidFill>
                <a:latin typeface="Century Gothic" panose="020B0502020202020204" pitchFamily="34" charset="0"/>
              </a:rPr>
              <a:t>vietu</a:t>
            </a:r>
          </a:p>
          <a:p>
            <a:pPr marL="0" indent="0" algn="ctr">
              <a:buNone/>
            </a:pPr>
            <a:endParaRPr lang="lv-LV" altLang="ko-KR" sz="2400" dirty="0">
              <a:solidFill>
                <a:schemeClr val="tx1"/>
              </a:solidFill>
              <a:latin typeface="Century Gothic" panose="020B0502020202020204" pitchFamily="34"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7187" y="2238319"/>
            <a:ext cx="1067695" cy="1067695"/>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5016" y="3035517"/>
            <a:ext cx="1138136" cy="1133690"/>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7187" y="3968718"/>
            <a:ext cx="1134151" cy="113415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13026" y="4653032"/>
            <a:ext cx="1449421" cy="1449421"/>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81862" y="5765573"/>
            <a:ext cx="995995" cy="995995"/>
          </a:xfrm>
          <a:prstGeom prst="rect">
            <a:avLst/>
          </a:prstGeom>
        </p:spPr>
      </p:pic>
      <p:sp>
        <p:nvSpPr>
          <p:cNvPr id="14" name="Content Placeholder 2"/>
          <p:cNvSpPr txBox="1">
            <a:spLocks/>
          </p:cNvSpPr>
          <p:nvPr/>
        </p:nvSpPr>
        <p:spPr>
          <a:xfrm>
            <a:off x="3424252" y="3315230"/>
            <a:ext cx="8761413" cy="55384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lv-LV" altLang="ko-KR" sz="2800" dirty="0" smtClean="0">
                <a:solidFill>
                  <a:schemeClr val="tx1"/>
                </a:solidFill>
                <a:latin typeface="Century Gothic" panose="020B0502020202020204" pitchFamily="34" charset="0"/>
              </a:rPr>
              <a:t>	Izstāsti, kas ir noticis</a:t>
            </a:r>
          </a:p>
        </p:txBody>
      </p:sp>
      <p:sp>
        <p:nvSpPr>
          <p:cNvPr id="16" name="Content Placeholder 2"/>
          <p:cNvSpPr txBox="1">
            <a:spLocks/>
          </p:cNvSpPr>
          <p:nvPr/>
        </p:nvSpPr>
        <p:spPr>
          <a:xfrm>
            <a:off x="2937950" y="4272315"/>
            <a:ext cx="8761413" cy="8354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lv-LV" altLang="ko-KR" sz="2800" dirty="0" smtClean="0">
                <a:solidFill>
                  <a:schemeClr val="tx1"/>
                </a:solidFill>
                <a:latin typeface="Century Gothic" panose="020B0502020202020204" pitchFamily="34" charset="0"/>
              </a:rPr>
              <a:t>	Atbildi uz jautājumiem					</a:t>
            </a:r>
            <a:endParaRPr lang="en-US" altLang="ko-KR" sz="2800" dirty="0">
              <a:solidFill>
                <a:schemeClr val="tx1"/>
              </a:solidFill>
              <a:latin typeface="Century Gothic" panose="020B0502020202020204" pitchFamily="34" charset="0"/>
            </a:endParaRPr>
          </a:p>
        </p:txBody>
      </p:sp>
      <p:sp>
        <p:nvSpPr>
          <p:cNvPr id="17" name="Content Placeholder 2"/>
          <p:cNvSpPr txBox="1">
            <a:spLocks/>
          </p:cNvSpPr>
          <p:nvPr/>
        </p:nvSpPr>
        <p:spPr>
          <a:xfrm>
            <a:off x="3762447" y="5172492"/>
            <a:ext cx="7776772" cy="143716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lv-LV" altLang="ko-KR" sz="2800" dirty="0" smtClean="0">
                <a:solidFill>
                  <a:schemeClr val="tx1"/>
                </a:solidFill>
                <a:latin typeface="Century Gothic" panose="020B0502020202020204" pitchFamily="34" charset="0"/>
              </a:rPr>
              <a:t>Nosauc vārdu, uzvārdu, telefona numuru</a:t>
            </a:r>
          </a:p>
          <a:p>
            <a:pPr marL="0" indent="0" algn="ctr">
              <a:buFont typeface="Wingdings 3" charset="2"/>
              <a:buNone/>
            </a:pPr>
            <a:r>
              <a:rPr lang="lv-LV" altLang="ko-KR" sz="2400" dirty="0" smtClean="0">
                <a:solidFill>
                  <a:schemeClr val="tx1"/>
                </a:solidFill>
                <a:latin typeface="Century Gothic" panose="020B0502020202020204" pitchFamily="34" charset="0"/>
              </a:rPr>
              <a:t>	</a:t>
            </a:r>
            <a:endParaRPr lang="en-US" altLang="ko-KR" sz="2400" dirty="0">
              <a:solidFill>
                <a:schemeClr val="tx1"/>
              </a:solidFill>
              <a:latin typeface="Century Gothic" panose="020B0502020202020204" pitchFamily="34" charset="0"/>
            </a:endParaRPr>
          </a:p>
        </p:txBody>
      </p:sp>
      <p:sp>
        <p:nvSpPr>
          <p:cNvPr id="18" name="Content Placeholder 2"/>
          <p:cNvSpPr txBox="1">
            <a:spLocks/>
          </p:cNvSpPr>
          <p:nvPr/>
        </p:nvSpPr>
        <p:spPr>
          <a:xfrm>
            <a:off x="335476" y="6064573"/>
            <a:ext cx="8761413" cy="5217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3" charset="2"/>
              <a:buNone/>
            </a:pPr>
            <a:r>
              <a:rPr lang="lv-LV" altLang="ko-KR" sz="2800" dirty="0" smtClean="0">
                <a:solidFill>
                  <a:schemeClr val="tx1"/>
                </a:solidFill>
                <a:latin typeface="Century Gothic" panose="020B0502020202020204" pitchFamily="34" charset="0"/>
              </a:rPr>
              <a:t>				Nenoliec klausuli pirmais!</a:t>
            </a:r>
            <a:endParaRPr lang="en-US" altLang="ko-KR" sz="2800" dirty="0">
              <a:solidFill>
                <a:schemeClr val="tx1"/>
              </a:solidFill>
              <a:latin typeface="Century Gothic" panose="020B0502020202020204" pitchFamily="34" charset="0"/>
            </a:endParaRPr>
          </a:p>
        </p:txBody>
      </p:sp>
      <p:cxnSp>
        <p:nvCxnSpPr>
          <p:cNvPr id="24" name="Straight Arrow Connector 23"/>
          <p:cNvCxnSpPr/>
          <p:nvPr/>
        </p:nvCxnSpPr>
        <p:spPr>
          <a:xfrm>
            <a:off x="9728446" y="2803246"/>
            <a:ext cx="817123" cy="7832"/>
          </a:xfrm>
          <a:prstGeom prst="straightConnector1">
            <a:avLst/>
          </a:prstGeom>
          <a:ln w="57150">
            <a:solidFill>
              <a:schemeClr val="tx1">
                <a:lumMod val="50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650833" y="3605006"/>
            <a:ext cx="817123" cy="7832"/>
          </a:xfrm>
          <a:prstGeom prst="straightConnector1">
            <a:avLst/>
          </a:prstGeom>
          <a:ln w="57150">
            <a:solidFill>
              <a:schemeClr val="tx1">
                <a:lumMod val="50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804958" y="4564809"/>
            <a:ext cx="817123" cy="7832"/>
          </a:xfrm>
          <a:prstGeom prst="straightConnector1">
            <a:avLst/>
          </a:prstGeom>
          <a:ln w="57150">
            <a:solidFill>
              <a:schemeClr val="tx1">
                <a:lumMod val="50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1290801" y="5455808"/>
            <a:ext cx="817123" cy="7832"/>
          </a:xfrm>
          <a:prstGeom prst="straightConnector1">
            <a:avLst/>
          </a:prstGeom>
          <a:ln w="57150">
            <a:solidFill>
              <a:schemeClr val="tx1">
                <a:lumMod val="50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DE24CA1-950B-482B-A7B7-805FC4F91FD6}" type="slidenum">
              <a:rPr lang="lv-LV" smtClean="0"/>
              <a:t>9</a:t>
            </a:fld>
            <a:endParaRPr lang="lv-LV"/>
          </a:p>
        </p:txBody>
      </p:sp>
      <p:pic>
        <p:nvPicPr>
          <p:cNvPr id="19" name="Pictur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6111" y="5992993"/>
            <a:ext cx="640135" cy="627942"/>
          </a:xfrm>
          <a:prstGeom prst="rect">
            <a:avLst/>
          </a:prstGeom>
        </p:spPr>
      </p:pic>
      <p:pic>
        <p:nvPicPr>
          <p:cNvPr id="20" name="Picture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61599" y="5992993"/>
            <a:ext cx="1760937" cy="628519"/>
          </a:xfrm>
          <a:prstGeom prst="rect">
            <a:avLst/>
          </a:prstGeom>
        </p:spPr>
      </p:pic>
    </p:spTree>
    <p:extLst>
      <p:ext uri="{BB962C8B-B14F-4D97-AF65-F5344CB8AC3E}">
        <p14:creationId xmlns:p14="http://schemas.microsoft.com/office/powerpoint/2010/main" val="21219355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50">
      <a:dk1>
        <a:srgbClr val="FFFFFF"/>
      </a:dk1>
      <a:lt1>
        <a:srgbClr val="3A3A3A"/>
      </a:lt1>
      <a:dk2>
        <a:srgbClr val="F76F6F"/>
      </a:dk2>
      <a:lt2>
        <a:srgbClr val="FFFFFF"/>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658</TotalTime>
  <Words>1730</Words>
  <Application>Microsoft Office PowerPoint</Application>
  <PresentationFormat>Platekrāna</PresentationFormat>
  <Paragraphs>225</Paragraphs>
  <Slides>24</Slides>
  <Notes>22</Notes>
  <HiddenSlides>0</HiddenSlides>
  <MMClips>0</MMClips>
  <ScaleCrop>false</ScaleCrop>
  <HeadingPairs>
    <vt:vector size="6" baseType="variant">
      <vt:variant>
        <vt:lpstr>Lietotie fonti</vt:lpstr>
      </vt:variant>
      <vt:variant>
        <vt:i4>7</vt:i4>
      </vt:variant>
      <vt:variant>
        <vt:lpstr>Dizains</vt:lpstr>
      </vt:variant>
      <vt:variant>
        <vt:i4>1</vt:i4>
      </vt:variant>
      <vt:variant>
        <vt:lpstr>Slaidu virsraksti</vt:lpstr>
      </vt:variant>
      <vt:variant>
        <vt:i4>24</vt:i4>
      </vt:variant>
    </vt:vector>
  </HeadingPairs>
  <TitlesOfParts>
    <vt:vector size="32" baseType="lpstr">
      <vt:lpstr>맑은 고딕</vt:lpstr>
      <vt:lpstr>Arial</vt:lpstr>
      <vt:lpstr>Bookman Old Style</vt:lpstr>
      <vt:lpstr>Calibri</vt:lpstr>
      <vt:lpstr>Century Gothic</vt:lpstr>
      <vt:lpstr>Wingdings</vt:lpstr>
      <vt:lpstr>Wingdings 3</vt:lpstr>
      <vt:lpstr>Ion Boardroom</vt:lpstr>
      <vt:lpstr> </vt:lpstr>
      <vt:lpstr>Kas ir tālruņa numurs 112?</vt:lpstr>
      <vt:lpstr>Kas ir tālruņa numurs 112?</vt:lpstr>
      <vt:lpstr>PowerPoint prezentācija</vt:lpstr>
      <vt:lpstr>Nezvani uz 112, lai</vt:lpstr>
      <vt:lpstr>Kurās situācijās zvanīsi uz 112?</vt:lpstr>
      <vt:lpstr>Pareizās atbildes: uz 112 zvanīšu, ja </vt:lpstr>
      <vt:lpstr>Uz 112 iespējams piezvanīt</vt:lpstr>
      <vt:lpstr>Kas jāsaka, piezvanot uz 112?</vt:lpstr>
      <vt:lpstr>PowerPoint prezentācija</vt:lpstr>
      <vt:lpstr>Kā pareizi rīkoties?</vt:lpstr>
      <vt:lpstr>Kā rīkoties, ja nejauši piezvanīts uz 112?</vt:lpstr>
      <vt:lpstr> </vt:lpstr>
      <vt:lpstr>PowerPoint prezentācija</vt:lpstr>
      <vt:lpstr>Zini savu atrašanās vietu!</vt:lpstr>
      <vt:lpstr>Informē par saviem plāniem!</vt:lpstr>
      <vt:lpstr>PowerPoint prezentācija</vt:lpstr>
      <vt:lpstr>Darbs 112 Zvanu centros</vt:lpstr>
      <vt:lpstr>Iepazīsties – 112 Zvanu centra dispečere Krista</vt:lpstr>
      <vt:lpstr>PowerPoint prezentācija</vt:lpstr>
      <vt:lpstr>Ieraugot negadījumu, prātā ienāk doma </vt:lpstr>
      <vt:lpstr>Ja redzi, ka cilvēki vai dzīvnieki nokļuvuši nelaimē un viņiem nepieciešama palīdzība,   nekavējoties zvani uz 112 vai uzrunā pieaugušo,   nevis filmē un fotografē!</vt:lpstr>
      <vt:lpstr>PowerPoint prezentācija</vt:lpstr>
      <vt:lpstr>Paldies, ka izlasīji un iepazinies!</vt:lpstr>
    </vt:vector>
  </TitlesOfParts>
  <Company>LR IEM IC Zemgale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PSIN</dc:creator>
  <cp:lastModifiedBy>Agrita Vītola</cp:lastModifiedBy>
  <cp:revision>66</cp:revision>
  <dcterms:created xsi:type="dcterms:W3CDTF">2021-01-04T11:29:13Z</dcterms:created>
  <dcterms:modified xsi:type="dcterms:W3CDTF">2021-02-03T14:48:06Z</dcterms:modified>
</cp:coreProperties>
</file>